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Default Extension="png" ContentType="image/png"/>
  <Default Extension="jpg" ContentType="image/jpeg"/>
  <Default Extension="jpeg" ContentType="image/jpeg"/>
  <Default Extension="webp" ContentType="image/webp"/>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fonts/editorial-title.fntdata" ContentType="application/x-fontdata"/>
  <Override PartName="/ppt/fonts/OFL.txt" ContentType="text/plain"/>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0">
  <p:sldMasterIdLst>
    <p:sldMasterId id="2147483648" r:id="rId1"/>
  </p:sldMasterIdLst>
  <p:sldIdLst>
    <p:sldId id="256" r:id="rId2"/>
    <p:sldId id="257" r:id="rId3"/>
    <p:sldId id="258" r:id="rId4"/>
    <p:sldId id="259" r:id="rId5"/>
    <p:sldId id="260" r:id="rId6"/>
    <p:sldId id="261" r:id="rId7"/>
    <p:sldId id="262" r:id="rId8"/>
    <p:sldId id="263" r:id="rId9"/>
  </p:sldIdLst>
  <p:sldSz cx="12191695" cy="6858000" type="screen16x9"/>
  <p:notesSz cx="6858000" cy="9144000"/>
  <p:embeddedFontLst>
    <p:embeddedFont>
      <p:font typeface="Source Han Serif SC Heavy"/>
      <p:regular r:id="rIdEditorialTitleFont"/>
    </p:embeddedFont>
  </p:embeddedFontLst>
  <p:defaultTextStyle>
    <a:defPPr>
      <a:defRPr lang="zh-CN"/>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View">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ableStyles" Target="tableStyles.xml"/><Relationship Id="rIdEditorialTitleFont" Type="http://schemas.openxmlformats.org/officeDocument/2006/relationships/font" Target="fonts/editorial-title.fntdata"/></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15="http://schemas.microsoft.com/office/drawing/2012/chart"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wMode val="factor"/>
          <c:hMode val="factor"/>
          <c:x val="0.17"/>
          <c:y val="0.12"/>
          <c:w val="0.75"/>
          <c:h val="0.70"/>
        </c:manualLayout>
      </c:layout>
      <c:barChart>
        <c:barDir val="bar"/>
        <c:grouping val="clustered"/>
        <c:varyColors val="0"/>
        <c:ser>
          <c:idx val="0"/>
          <c:order val="0"/>
          <c:tx>
            <c:strRef>
              <c:f>Sheet1!$B$1</c:f>
              <c:strCache>
                <c:ptCount val="1"/>
                <c:pt idx="0">
                  <c:v>互联网使用率</c:v>
                </c:pt>
              </c:strCache>
            </c:strRef>
          </c:tx>
          <c:spPr>
            <a:solidFill>
              <a:srgbClr val="9E3C37"/>
            </a:solidFill>
            <a:effectLst/>
          </c:spPr>
          <c:invertIfNegative val="0"/>
          <c:dLbls>
            <c:numFmt formatCode="0.00&quot;%&quot;" sourceLinked="0"/>
            <c:txPr>
              <a:bodyPr/>
              <a:lstStyle/>
              <a:p>
                <a:pPr>
                  <a:defRPr b="0" i="0" strike="noStrike" sz="1200" u="none">
                    <a:solidFill>
                      <a:srgbClr val="26231E"/>
                    </a:solidFill>
                    <a:latin typeface="Microsoft YaHei"/>
                    <a:ea typeface="Microsoft YaHei"/>
                  </a:defRPr>
                </a:pPr>
              </a:p>
            </c:txPr>
            <c:dLblPos val="outEnd"/>
            <c:showLegendKey val="0"/>
            <c:showVal val="1"/>
            <c:showCatName val="0"/>
            <c:showSerName val="0"/>
            <c:showPercent val="0"/>
            <c:showBubbleSize val="0"/>
            <c:showLeaderLines val="0"/>
          </c:dLbls>
          <c:cat>
            <c:multiLvlStrRef>
              <c:f>Sheet1!$A$2:$A$4</c:f>
              <c:multiLvlStrCache>
                <c:ptCount val="3"/>
                <c:lvl>
                  <c:pt idx="0">
                    <c:v>中国</c:v>
                  </c:pt>
                  <c:pt idx="1">
                    <c:v>哥伦比亚</c:v>
                  </c:pt>
                  <c:pt idx="2">
                    <c:v>新加坡</c:v>
                  </c:pt>
                </c:lvl>
              </c:multiLvlStrCache>
            </c:multiLvlStrRef>
          </c:cat>
          <c:val>
            <c:numRef>
              <c:f>Sheet1!$B$2:$B$4</c:f>
              <c:numCache>
                <c:formatCode>General</c:formatCode>
                <c:ptCount val="3"/>
                <c:pt idx="0">
                  <c:v>92</c:v>
                </c:pt>
                <c:pt idx="1">
                  <c:v>79.34543299</c:v>
                </c:pt>
                <c:pt idx="2">
                  <c:v>94.37757178</c:v>
                </c:pt>
              </c:numCache>
            </c:numRef>
          </c:val>
        </c:ser>
        <c:dLbls>
          <c:numFmt formatCode="0.00&quot;%&quot;" sourceLinked="0"/>
          <c:txPr>
            <a:bodyPr/>
            <a:lstStyle/>
            <a:p>
              <a:pPr>
                <a:defRPr b="0" i="0" strike="noStrike" sz="1200" u="none">
                  <a:solidFill>
                    <a:srgbClr val="26231E"/>
                  </a:solidFill>
                  <a:latin typeface="Microsoft YaHei"/>
                  <a:ea typeface="Microsoft YaHei"/>
                </a:defRPr>
              </a:pPr>
            </a:p>
          </c:txPr>
          <c:dLblPos val="outEnd"/>
          <c:showLegendKey val="0"/>
          <c:showVal val="1"/>
          <c:showCatName val="0"/>
          <c:showSerName val="0"/>
          <c:showPercent val="0"/>
          <c:showBubbleSize val="0"/>
          <c:showLeaderLines val="0"/>
        </c:dLbls>
        <c:gapWidth val="150"/>
        <c:overlap val="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0786E"/>
            </a:solidFill>
            <a:prstDash val="solid"/>
            <a:round/>
          </a:ln>
        </c:spPr>
        <c:txPr>
          <a:bodyPr/>
          <a:lstStyle/>
          <a:p>
            <a:pPr>
              <a:defRPr sz="1200" b="0" i="0" u="none" strike="noStrike">
                <a:solidFill>
                  <a:srgbClr val="66615A"/>
                </a:solidFill>
                <a:latin typeface="Microsoft YaHei"/>
                <a:ea typeface="Microsoft YaHei"/>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12700" cap="flat">
              <a:solidFill>
                <a:srgbClr val="80786E"/>
              </a:solidFill>
              <a:prstDash val="solid"/>
              <a:round/>
            </a:ln>
          </c:spPr>
        </c:majorGridlines>
        <c:title>
          <c:tx>
            <c:rich>
              <a:bodyPr/>
              <a:lstStyle/>
              <a:p>
                <a:pPr>
                  <a:defRPr b="0" i="0" u="none" strike="noStrike">
                    <a:solidFill>
                      <a:srgbClr val="000000"/>
                    </a:solidFill>
                    <a:latin typeface="Arial"/>
                  </a:defRPr>
                </a:pPr>
                <a:r>
                  <a:rPr b="0" i="0" u="none" strike="noStrike">
                    <a:solidFill>
                      <a:srgbClr val="000000"/>
                    </a:solidFill>
                    <a:latin typeface="Arial"/>
                  </a:rPr>
                  <a:t>%</a:t>
                </a:r>
              </a:p>
            </c:rich>
          </c:tx>
          <c:layout/>
          <c:overlay val="0"/>
        </c:title>
        <c:numFmt formatCode="General" sourceLinked="0"/>
        <c:majorTickMark val="out"/>
        <c:minorTickMark val="none"/>
        <c:tickLblPos val="low"/>
        <c:spPr>
          <a:ln w="12700" cap="flat">
            <a:solidFill>
              <a:srgbClr val="80786E"/>
            </a:solidFill>
            <a:prstDash val="solid"/>
            <a:round/>
          </a:ln>
        </c:spPr>
        <c:txPr>
          <a:bodyPr/>
          <a:lstStyle/>
          <a:p>
            <a:pPr>
              <a:defRPr sz="1200" b="0" i="0" u="none" strike="noStrike">
                <a:solidFill>
                  <a:srgbClr val="66615A"/>
                </a:solidFill>
                <a:latin typeface="Microsoft YaHei"/>
                <a:ea typeface="Microsoft YaHei"/>
              </a:defRPr>
            </a:pPr>
            <a:endParaRPr lang="en-US"/>
          </a:p>
        </c:txPr>
        <c:crossAx val="2094734554"/>
        <c:crosses val="autoZero"/>
        <c:crossBetween val="between"/>
        <c:majorUnit val="20"/>
      </c:valAx>
    </c:plotArea>
    <c:legend>
      <c:legendPos val="r"/>
      <c:overlay val="1"/>
      <c:txPr>
        <a:bodyPr/>
        <a:lstStyle/>
        <a:p>
          <a:pPr>
            <a:defRPr>
              <a:latin typeface="Microsoft YaHei"/>
              <a:ea typeface="Microsoft YaHei"/>
              <a:cs typeface="Microsoft YaHei"/>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15="http://schemas.microsoft.com/office/drawing/2012/chart"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wMode val="factor"/>
          <c:hMode val="factor"/>
          <c:x val="0.17"/>
          <c:y val="0.12"/>
          <c:w val="0.75"/>
          <c:h val="0.70"/>
        </c:manualLayout>
      </c:layout>
      <c:scatterChart>
        <c:scatterStyle val="line"/>
        <c:varyColors val="0"/>
        <c:ser>
          <c:idx val="1"/>
          <c:order val="1"/>
          <c:tx>
            <c:v>世界汇总参照</c:v>
          </c:tx>
          <c:spPr>
            <a:ln w="19050" cap="flat">
              <a:solidFill>
                <a:srgbClr val="80786E"/>
              </a:solidFill>
              <a:prstDash val="dash"/>
              <a:round/>
            </a:ln>
          </c:spPr>
          <c:marker>
            <c:symbol val="none"/>
          </c:marker>
          <c:dLbls>
            <c:dLbl>
              <c:idx val="0"/>
              <c:layout>
                <c:manualLayout>
                  <c:xMode val="factor"/>
                  <c:yMode val="factor"/>
                  <c:x val="0"/>
                  <c:y val="-0.155"/>
                </c:manualLayout>
              </c:layout>
              <c:tx>
                <c:rich>
                  <a:bodyPr/>
                  <a:lstStyle/>
                  <a:p>
                    <a:fld id="{4BE6AB80-7FAA-4503-A746-A27A08AFA6BD}" type="CELLRANGE">
                      <a:rPr lang="zh-CN" sz="1200">
                        <a:solidFill>
                          <a:srgbClr val="26231E"/>
                        </a:solidFill>
                        <a:latin typeface="Microsoft YaHei"/>
                      </a:rPr>
                      <a:t>71.20%</a:t>
                    </a:fld>
                    <a:endParaRPr lang="zh-CN"/>
                  </a:p>
                </c:rich>
              </c:tx>
              <c:numFmt formatCode="0.00&quot;%&quot;" sourceLinked="0"/>
              <c:spPr>
                <a:noFill/>
                <a:ln>
                  <a:noFill/>
                </a:ln>
              </c:spPr>
              <c:txPr>
                <a:bodyPr/>
                <a:lstStyle/>
                <a:p>
                  <a:pPr>
                    <a:defRPr sz="1200">
                      <a:solidFill>
                        <a:srgbClr val="26231E"/>
                      </a:solidFill>
                      <a:latin typeface="Microsoft YaHei"/>
                    </a:defRPr>
                  </a:pPr>
                  <a:endParaRPr lang="zh-CN"/>
                </a:p>
              </c:txPr>
              <c:dLblPos val="t"/>
              <c:showLegendKey val="0"/>
              <c:showVal val="0"/>
              <c:showCatName val="0"/>
              <c:showSerName val="0"/>
              <c:showPercent val="0"/>
              <c:showBubbleSize val="0"/>
              <c:extLst>
                <c:ext uri="{CE6537A1-D6FC-4F65-9D91-7224C49458BB}">
                  <c15:showDataLabelsRange val="1"/>
                </c:ext>
              </c:extLst>
            </c:dLbl>
            <c:dLbl>
              <c:idx val="1"/>
              <c:delete val="1"/>
            </c:dLbl>
            <c:dLbl>
              <c:idx val="2"/>
              <c:delete val="1"/>
            </c:dLbl>
            <c:showLegendKey val="0"/>
            <c:showVal val="0"/>
            <c:showCatName val="0"/>
            <c:showSerName val="0"/>
            <c:showPercent val="0"/>
            <c:showBubbleSize val="0"/>
          </c:dLbls>
          <c:xVal>
            <c:numRef>
              <c:f>Sheet1!$C$2:$C$4</c:f>
              <c:numCache>
                <c:formatCode>0.00"%"</c:formatCode>
                <c:ptCount val="3"/>
                <c:pt idx="0">
                  <c:v>71.2</c:v>
                </c:pt>
                <c:pt idx="1">
                  <c:v>71.2</c:v>
                </c:pt>
                <c:pt idx="2">
                  <c:v>71.2</c:v>
                </c:pt>
              </c:numCache>
            </c:numRef>
          </c:xVal>
          <c:yVal>
            <c:numLit>
              <c:formatCode>General</c:formatCode>
              <c:ptCount val="3"/>
              <c:pt idx="0">
                <c:v>0.5</c:v>
              </c:pt>
              <c:pt idx="1">
                <c:v>2</c:v>
              </c:pt>
              <c:pt idx="2">
                <c:v>3.5</c:v>
              </c:pt>
            </c:numLit>
          </c:yVal>
          <c:smooth val="0"/>
          <c:extLst>
            <c:ext uri="{02D57815-91ED-43CB-92C2-25804820EDAC}">
              <c15:datalabelsRange>
                <c15:f>Sheet1!$C$2:$C$4</c15:f>
                <c15:dlblRangeCache>
                  <c:ptCount val="3"/>
                  <c:pt idx="0">
                    <c:v>71.20%</c:v>
                  </c:pt>
                  <c:pt idx="1">
                    <c:v>71.20%</c:v>
                  </c:pt>
                  <c:pt idx="2">
                    <c:v>71.20%</c:v>
                  </c:pt>
                </c15:dlblRangeCache>
              </c15:datalabelsRange>
            </c:ext>
          </c:extLst>
        </c:ser>
        <c:axId val="2094734559"/>
        <c:axId val="2094734558"/>
      </c:scatterChart>
      <c:valAx>
        <c:axId val="2094734559"/>
        <c:scaling>
          <c:orientation val="minMax"/>
          <c:max val="100"/>
          <c:min val="0"/>
        </c:scaling>
        <c:delete val="1"/>
        <c:axPos val="b"/>
        <c:numFmt formatCode="General" sourceLinked="0"/>
        <c:majorTickMark val="none"/>
        <c:minorTickMark val="none"/>
        <c:tickLblPos val="none"/>
        <c:crossAx val="2094734558"/>
        <c:crosses val="max"/>
      </c:valAx>
      <c:valAx>
        <c:axId val="2094734558"/>
        <c:scaling>
          <c:orientation val="maxMin"/>
          <c:max val="3.5"/>
          <c:min val="0.5"/>
        </c:scaling>
        <c:delete val="1"/>
        <c:axPos val="r"/>
        <c:numFmt formatCode="General" sourceLinked="0"/>
        <c:majorTickMark val="none"/>
        <c:minorTickMark val="none"/>
        <c:tickLblPos val="none"/>
        <c:crossAx val="2094734559"/>
        <c:crosses val="max"/>
        <c:crossBetween val="midCat"/>
      </c:valAx>
    </c:plotArea>
    <c:legend>
      <c:legendPos val="b"/>
      <c:overlay val="1"/>
      <c:txPr>
        <a:bodyPr/>
        <a:lstStyle/>
        <a:p>
          <a:pPr>
            <a:defRPr>
              <a:latin typeface="Microsoft YaHei"/>
              <a:ea typeface="Microsoft YaHei"/>
              <a:cs typeface="Microsoft YaHei"/>
            </a:defRPr>
          </a:pPr>
          <a:endParaRPr lang="en-US"/>
        </a:p>
      </c:txPr>
    </c:legend>
    <c:plotVisOnly val="1"/>
    <c:dispBlanksAs val="span"/>
  </c:chart>
  <c:spPr>
    <a:noFill/>
    <a:ln>
      <a:noFill/>
    </a:ln>
    <a:effectLst/>
  </c:spPr>
  <c:externalData r:id="rId1">
    <c:autoUpdate val="0"/>
  </c:externalData>
</c:chartSpace>
</file>

<file path=ppt/fonts/OFL.txt>Copyright &#169; 2017 Adobe Systems Incorporated (http://www.adobe.com/), with Reserved Font Name 'Source'.

SIL OPEN FONT LICENSE Version 1.1 - 26 February 2007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1"/>
  </p:sldLayoutIdLst>
  <p:txStyles>
    <p:titleStyle/>
    <p:bodyStyle/>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xml"/><Relationship Id="rId2World" Type="http://schemas.openxmlformats.org/officeDocument/2006/relationships/chart" Target="../charts/char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EEE3"/>
        </a:solidFill>
        <a:effectLst/>
      </p:bgPr>
    </p:bg>
    <p:spTree>
      <p:nvGrpSpPr>
        <p:cNvPr id="1" name=""/>
        <p:cNvGrpSpPr/>
        <p:nvPr/>
      </p:nvGrpSpPr>
      <p:grpSpPr>
        <a:xfrm>
          <a:off x="0" y="0"/>
          <a:ext cx="0" cy="0"/>
          <a:chOff x="0" y="0"/>
          <a:chExt cx="0" cy="0"/>
        </a:xfrm>
      </p:grpSpPr>
      <p:pic>
        <p:nvPicPr>
          <p:cNvPr id="2" name="Image 2" descr="2024年互联网使用率:三国与世界汇总"/>
          <p:cNvPicPr>
            <a:picLocks noChangeAspect="1"/>
          </p:cNvPicPr>
          <p:nvPr/>
        </p:nvPicPr>
        <p:blipFill>
          <a:blip r:embed="rId2" cstate="print"/>
          <a:srcRect l="0" r="0" t="0" b="0"/>
          <a:stretch>
            <a:fillRect/>
          </a:stretch>
        </p:blipFill>
        <p:spPr>
          <a:xfrm>
            <a:off x="5721491" y="514649"/>
            <a:ext cx="5828701" cy="5828701"/>
          </a:xfrm>
          <a:prstGeom prst="rect">
            <a:avLst/>
          </a:prstGeom>
          <a:ln>
            <a:noFill/>
          </a:ln>
          <a:effectLst/>
        </p:spPr>
      </p:pic>
      <p:sp>
        <p:nvSpPr>
          <p:cNvPr id="3" name="Text 3"/>
          <p:cNvSpPr txBox="1"/>
          <p:nvPr/>
        </p:nvSpPr>
        <p:spPr>
          <a:xfrm>
            <a:off x="581323" y="1887554"/>
            <a:ext cx="4741048" cy="2423160"/>
          </a:xfrm>
          <a:prstGeom prst="rect">
            <a:avLst/>
          </a:prstGeom>
          <a:noFill/>
          <a:ln>
            <a:noFill/>
          </a:ln>
          <a:effectLst/>
        </p:spPr>
        <p:txBody>
          <a:bodyPr wrap="square" lIns="0" tIns="0" rIns="0" bIns="0"/>
          <a:lstStyle/>
          <a:p>
            <a:pPr algn="l"/>
            <a:r>
              <a:rPr lang="zh-CN" sz="4510" b="0" i="0" dirty="0">
                <a:solidFill>
                  <a:srgbClr val="26231E"/>
                </a:solidFill>
                <a:latin typeface="Source Han Serif SC Heavy"/>
                <a:ea typeface="Source Han Serif SC Heavy"/>
              </a:rPr>
              <a:t>互联网使用率:</a:t>
            </a:r>
            <a:endParaRPr lang="zh-CN" sz="4510"/>
          </a:p>
          <a:p>
            <a:pPr algn="l"/>
            <a:r>
              <a:rPr lang="zh-CN" sz="4510" b="0" i="0" dirty="0">
                <a:solidFill>
                  <a:srgbClr val="26231E"/>
                </a:solidFill>
                <a:latin typeface="Source Han Serif SC Heavy"/>
                <a:ea typeface="Source Han Serif SC Heavy"/>
              </a:rPr>
              <a:t>三国与世界汇总</a:t>
            </a:r>
            <a:endParaRPr lang="zh-CN" sz="4510"/>
          </a:p>
        </p:txBody>
      </p:sp>
      <p:sp>
        <p:nvSpPr>
          <p:cNvPr id="4" name="Text 4"/>
          <p:cNvSpPr txBox="1"/>
          <p:nvPr/>
        </p:nvSpPr>
        <p:spPr>
          <a:xfrm>
            <a:off x="581323" y="365760"/>
            <a:ext cx="1828800" cy="320040"/>
          </a:xfrm>
          <a:prstGeom prst="rect">
            <a:avLst/>
          </a:prstGeom>
          <a:noFill/>
          <a:ln>
            <a:noFill/>
          </a:ln>
          <a:effectLst/>
        </p:spPr>
        <p:txBody>
          <a:bodyPr wrap="square" lIns="0" tIns="0" rIns="0" bIns="0"/>
          <a:lstStyle/>
          <a:p>
            <a:pPr algn="l"/>
            <a:r>
              <a:rPr lang="zh-CN" sz="1800" b="0" i="0" dirty="0">
                <a:solidFill>
                  <a:srgbClr val="26231E"/>
                </a:solidFill>
                <a:latin typeface="Microsoft YaHei"/>
                <a:ea typeface="Microsoft YaHei"/>
              </a:rPr>
              <a:t>2024</a:t>
            </a:r>
            <a:endParaRPr lang="zh-CN" sz="1800"/>
          </a:p>
        </p:txBody>
      </p:sp>
    </p:spTree>
  </p:cSld>
  <p:clrMapOvr>
    <a:masterClrMapping/>
  </p:clrMapOvr>
  <p:timing>
    <p:tnLst>
      <p:par>
        <p:cTn id="1" dur="indefinite" restart="never" nodeType="tmRoot">
          <p:childTnLst>
            <p:par>
              <p:cTn id="3" dur="700" fill="hold">
                <p:stCondLst>
                  <p:cond delay="0"/>
                </p:stCondLst>
                <p:childTnLst>
                  <p:animEffect transition="in" filter="wipe(right)">
                    <p:cBhvr additive="base">
                      <p:cTn id="2" dur="700" fill="hold"/>
                      <p:tgtEl>
                        <p:spTgt spid="3"/>
                      </p:tgtEl>
                    </p:cBhvr>
                  </p:animEffect>
                </p:childTnLst>
              </p:cTn>
            </p:par>
            <p:par>
              <p:cTn id="5" dur="1050" fill="hold">
                <p:stCondLst>
                  <p:cond delay="140"/>
                </p:stCondLst>
                <p:childTnLst>
                  <p:animEffect transition="in" filter="fade">
                    <p:cBhvr additive="base">
                      <p:cTn id="4" dur="1050" fill="hold"/>
                      <p:tgtEl>
                        <p:spTgt spid="2"/>
                      </p:tgtEl>
                    </p:cBhvr>
                  </p:animEffect>
                </p:childTnLst>
              </p:cTn>
            </p:par>
            <p:par>
              <p:cTn id="8" dur="600" fill="hold">
                <p:stCondLst>
                  <p:cond delay="1290"/>
                </p:stCondLst>
                <p:childTnLst>
                  <p:animEffect transition="in" filter="fade">
                    <p:cBhvr additive="base">
                      <p:cTn id="6" dur="600" fill="hold"/>
                      <p:tgtEl>
                        <p:spTgt spid="4"/>
                      </p:tgtEl>
                    </p:cBhvr>
                  </p:animEffect>
                  <p:animMotion origin="layout" pathEditMode="relative" path="m 0 0.035 l 0 -0.035 e">
                    <p:cBhvr additive="base">
                      <p:cTn id="7" dur="600" fill="hold"/>
                      <p:tgtEl>
                        <p:spTgt spid="4"/>
                      </p:tgtEl>
                      <p:attrNameLst>
                        <p:attrName>ppt_x</p:attrName>
                        <p:attrName>ppt_y</p:attrName>
                      </p:attrNameLst>
                    </p:cBhvr>
                  </p:animMotion>
                </p:childTnLst>
              </p:cTn>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310896"/>
            <a:ext cx="1965960" cy="45720"/>
          </a:xfrm>
          <a:prstGeom prst="rect">
            <a:avLst/>
          </a:prstGeom>
          <a:solidFill>
            <a:srgbClr val="9E3C37">
              <a:alpha val="34000"/>
            </a:srgbClr>
          </a:solidFill>
          <a:ln>
            <a:noFill/>
          </a:ln>
        </p:spPr>
      </p:sp>
      <p:sp>
        <p:nvSpPr>
          <p:cNvPr id="3" name="Shape 3"/>
          <p:cNvSpPr/>
          <p:nvPr/>
        </p:nvSpPr>
        <p:spPr>
          <a:xfrm>
            <a:off x="658368" y="365760"/>
            <a:ext cx="1371600" cy="45720"/>
          </a:xfrm>
          <a:prstGeom prst="rect">
            <a:avLst/>
          </a:prstGeom>
          <a:solidFill>
            <a:srgbClr val="9E3C37"/>
          </a:solidFill>
          <a:ln>
            <a:noFill/>
          </a:ln>
        </p:spPr>
      </p:sp>
      <p:sp>
        <p:nvSpPr>
          <p:cNvPr id="4" name="Text 4"/>
          <p:cNvSpPr txBox="1"/>
          <p:nvPr/>
        </p:nvSpPr>
        <p:spPr>
          <a:xfrm>
            <a:off x="868680" y="786384"/>
            <a:ext cx="10332720" cy="1188720"/>
          </a:xfrm>
          <a:prstGeom prst="rect">
            <a:avLst/>
          </a:prstGeom>
          <a:noFill/>
          <a:ln>
            <a:noFill/>
          </a:ln>
          <a:effectLst/>
        </p:spPr>
        <p:txBody>
          <a:bodyPr wrap="square" lIns="0" tIns="0" rIns="0" bIns="0"/>
          <a:lstStyle/>
          <a:p>
            <a:pPr algn="l"/>
            <a:r>
              <a:rPr lang="zh-CN" sz="4300" b="0" i="0" dirty="0">
                <a:solidFill>
                  <a:srgbClr val="26231E"/>
                </a:solidFill>
                <a:latin typeface="Source Han Serif SC Heavy"/>
                <a:ea typeface="Source Han Serif SC Heavy"/>
              </a:rPr>
              <a:t>指标定义与比较范围</a:t>
            </a:r>
            <a:endParaRPr lang="zh-CN" sz="4300"/>
          </a:p>
        </p:txBody>
      </p:sp>
      <p:sp>
        <p:nvSpPr>
          <p:cNvPr id="5" name="Shape 5"/>
          <p:cNvSpPr/>
          <p:nvPr/>
        </p:nvSpPr>
        <p:spPr>
          <a:xfrm>
            <a:off x="10835640" y="6473952"/>
            <a:ext cx="658368" cy="45720"/>
          </a:xfrm>
          <a:prstGeom prst="rect">
            <a:avLst/>
          </a:prstGeom>
          <a:solidFill>
            <a:srgbClr val="9E3C37"/>
          </a:solidFill>
          <a:ln>
            <a:noFill/>
          </a:ln>
        </p:spPr>
      </p:sp>
      <p:sp>
        <p:nvSpPr>
          <p:cNvPr id="6" name="Shape 6"/>
          <p:cNvSpPr/>
          <p:nvPr/>
        </p:nvSpPr>
        <p:spPr>
          <a:xfrm>
            <a:off x="868680" y="2852928"/>
            <a:ext cx="3977640" cy="45720"/>
          </a:xfrm>
          <a:prstGeom prst="rect">
            <a:avLst/>
          </a:prstGeom>
          <a:solidFill>
            <a:srgbClr val="9E3C37">
              <a:alpha val="74000"/>
            </a:srgbClr>
          </a:solidFill>
          <a:ln>
            <a:noFill/>
          </a:ln>
        </p:spPr>
      </p:sp>
      <p:sp>
        <p:nvSpPr>
          <p:cNvPr id="7" name="Text 7"/>
          <p:cNvSpPr txBox="1"/>
          <p:nvPr/>
        </p:nvSpPr>
        <p:spPr>
          <a:xfrm>
            <a:off x="868680" y="2423160"/>
            <a:ext cx="512064" cy="384048"/>
          </a:xfrm>
          <a:prstGeom prst="rect">
            <a:avLst/>
          </a:prstGeom>
          <a:noFill/>
          <a:ln>
            <a:noFill/>
          </a:ln>
          <a:effectLst/>
        </p:spPr>
        <p:txBody>
          <a:bodyPr wrap="square" lIns="0" tIns="0" rIns="0" bIns="0"/>
          <a:lstStyle/>
          <a:p>
            <a:pPr algn="l"/>
            <a:r>
              <a:rPr lang="zh-CN" sz="1800" b="1" i="0" dirty="0">
                <a:solidFill>
                  <a:srgbClr val="9E3C37"/>
                </a:solidFill>
                <a:latin typeface="Microsoft YaHei"/>
                <a:ea typeface="Microsoft YaHei"/>
              </a:rPr>
              <a:t>01</a:t>
            </a:r>
            <a:endParaRPr lang="zh-CN" sz="1800"/>
          </a:p>
        </p:txBody>
      </p:sp>
      <p:sp>
        <p:nvSpPr>
          <p:cNvPr id="8" name="Text 8"/>
          <p:cNvSpPr txBox="1"/>
          <p:nvPr/>
        </p:nvSpPr>
        <p:spPr>
          <a:xfrm>
            <a:off x="868680" y="3063240"/>
            <a:ext cx="3977640" cy="2331720"/>
          </a:xfrm>
          <a:prstGeom prst="rect">
            <a:avLst/>
          </a:prstGeom>
          <a:noFill/>
          <a:ln>
            <a:noFill/>
          </a:ln>
          <a:effectLst/>
        </p:spPr>
        <p:txBody>
          <a:bodyPr wrap="square" lIns="0" tIns="0" rIns="0" bIns="0"/>
          <a:lstStyle/>
          <a:p>
            <a:pPr algn="l"/>
            <a:r>
              <a:rPr lang="zh-CN" sz="2750" b="0" i="0" dirty="0">
                <a:solidFill>
                  <a:srgbClr val="66615A"/>
                </a:solidFill>
                <a:latin typeface="Microsoft YaHei"/>
                <a:ea typeface="Microsoft YaHei"/>
              </a:rPr>
              <a:t>官方定义指过去</a:t>
            </a:r>
            <a:endParaRPr lang="zh-CN" sz="2750"/>
          </a:p>
          <a:p>
            <a:pPr algn="l"/>
            <a:r>
              <a:rPr lang="zh-CN" sz="2750" b="0" i="0" dirty="0">
                <a:solidFill>
                  <a:srgbClr val="66615A"/>
                </a:solidFill>
                <a:latin typeface="Microsoft YaHei"/>
                <a:ea typeface="Microsoft YaHei"/>
              </a:rPr>
              <a:t>三个月内从任何地点</a:t>
            </a:r>
            <a:endParaRPr lang="zh-CN" sz="2750"/>
          </a:p>
          <a:p>
            <a:pPr algn="l"/>
            <a:r>
              <a:rPr lang="zh-CN" sz="2750" b="0" i="0" dirty="0">
                <a:solidFill>
                  <a:srgbClr val="66615A"/>
                </a:solidFill>
                <a:latin typeface="Microsoft YaHei"/>
                <a:ea typeface="Microsoft YaHei"/>
              </a:rPr>
              <a:t>使用过互联网的个人</a:t>
            </a:r>
            <a:endParaRPr lang="zh-CN" sz="2750"/>
          </a:p>
        </p:txBody>
      </p:sp>
      <p:pic>
        <p:nvPicPr>
          <p:cNvPr id="9" name="Image 9" descr="指标定义与比较范围 · 辅助氛围材料"/>
          <p:cNvPicPr>
            <a:picLocks noChangeAspect="1"/>
          </p:cNvPicPr>
          <p:nvPr/>
        </p:nvPicPr>
        <p:blipFill>
          <a:blip r:embed="rId2" cstate="print"/>
          <a:srcRect/>
          <a:stretch>
            <a:fillRect/>
          </a:stretch>
        </p:blipFill>
        <p:spPr>
          <a:xfrm>
            <a:off x="5120781" y="2377440"/>
            <a:ext cx="6263358" cy="3525012"/>
          </a:xfrm>
          <a:prstGeom prst="rect">
            <a:avLst/>
          </a:prstGeom>
          <a:ln>
            <a:noFill/>
          </a:ln>
          <a:effectLst/>
        </p:spPr>
      </p:pic>
      <p:sp>
        <p:nvSpPr>
          <p:cNvPr id="10" name="Text 10"/>
          <p:cNvSpPr txBox="1"/>
          <p:nvPr/>
        </p:nvSpPr>
        <p:spPr>
          <a:xfrm>
            <a:off x="868680" y="6364224"/>
            <a:ext cx="1095725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[S01] 世界银行：互联网使用者指标定义 · api.worldbank.org</a:t>
            </a:r>
            <a:endParaRPr lang="zh-CN" sz="1200"/>
          </a:p>
        </p:txBody>
      </p:sp>
    </p:spTree>
  </p:cSld>
  <p:clrMapOvr>
    <a:masterClrMapping/>
  </p:clrMapOvr>
  <p:transition spd="fast">
    <p:fade/>
  </p:transition>
  <p:timing>
    <p:tnLst>
      <p:par>
        <p:cTn id="1" dur="indefinite" restart="never" nodeType="tmRoot">
          <p:childTnLst>
            <p:par>
              <p:cTn id="3" dur="400" fill="hold">
                <p:stCondLst>
                  <p:cond delay="60"/>
                </p:stCondLst>
                <p:childTnLst>
                  <p:animEffect transition="in" filter="fade">
                    <p:cBhvr additive="base">
                      <p:cTn id="2" dur="400" fill="hold"/>
                      <p:tgtEl>
                        <p:spTgt spid="4"/>
                      </p:tgtEl>
                    </p:cBhvr>
                  </p:animEffect>
                </p:childTnLst>
              </p:cTn>
            </p:par>
            <p:par>
              <p:cTn id="6" dur="650" fill="hold">
                <p:stCondLst>
                  <p:cond delay="550"/>
                </p:stCondLst>
                <p:childTnLst>
                  <p:animEffect transition="in" filter="fade">
                    <p:cBhvr additive="base">
                      <p:cTn id="4" dur="650" fill="hold"/>
                      <p:tgtEl>
                        <p:spTgt spid="9"/>
                      </p:tgtEl>
                    </p:cBhvr>
                  </p:animEffect>
                  <p:animScale zoomContents="1">
                    <p:cBhvr additive="base">
                      <p:cTn id="5" dur="650" fill="hold"/>
                      <p:tgtEl>
                        <p:spTgt spid="9"/>
                      </p:tgtEl>
                    </p:cBhvr>
                    <p:from x="94000" y="94000"/>
                    <p:to x="100000" y="100000"/>
                  </p:animScale>
                </p:childTnLst>
              </p:cTn>
            </p:par>
            <p:par>
              <p:cTn id="9" dur="420" fill="hold">
                <p:stCondLst>
                  <p:cond delay="1280"/>
                </p:stCondLst>
                <p:childTnLst>
                  <p:animEffect transition="in" filter="fade">
                    <p:cBhvr additive="base">
                      <p:cTn id="7" dur="420" fill="hold"/>
                      <p:tgtEl>
                        <p:spTgt spid="7"/>
                      </p:tgtEl>
                    </p:cBhvr>
                  </p:animEffect>
                  <p:animEffect transition="in" filter="fade">
                    <p:cBhvr additive="base">
                      <p:cTn id="8" dur="420" fill="hold"/>
                      <p:tgtEl>
                        <p:spTgt spid="8"/>
                      </p:tgtEl>
                    </p:cBhvr>
                  </p:animEffect>
                </p:childTnLst>
              </p:cTn>
            </p:par>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137160"/>
            <a:ext cx="1965960" cy="45720"/>
          </a:xfrm>
          <a:prstGeom prst="rect">
            <a:avLst/>
          </a:prstGeom>
          <a:solidFill>
            <a:srgbClr val="9E3C37">
              <a:alpha val="34000"/>
            </a:srgbClr>
          </a:solidFill>
          <a:ln>
            <a:noFill/>
          </a:ln>
        </p:spPr>
      </p:sp>
      <p:sp>
        <p:nvSpPr>
          <p:cNvPr id="3" name="Shape 3"/>
          <p:cNvSpPr/>
          <p:nvPr/>
        </p:nvSpPr>
        <p:spPr>
          <a:xfrm>
            <a:off x="658368" y="201168"/>
            <a:ext cx="1417320" cy="45720"/>
          </a:xfrm>
          <a:prstGeom prst="rect">
            <a:avLst/>
          </a:prstGeom>
          <a:solidFill>
            <a:srgbClr val="9E3C37"/>
          </a:solidFill>
          <a:ln>
            <a:noFill/>
          </a:ln>
        </p:spPr>
      </p:sp>
      <p:sp>
        <p:nvSpPr>
          <p:cNvPr id="4" name="Text 4"/>
          <p:cNvSpPr txBox="1"/>
          <p:nvPr/>
        </p:nvSpPr>
        <p:spPr>
          <a:xfrm>
            <a:off x="868680" y="329184"/>
            <a:ext cx="10561320" cy="658368"/>
          </a:xfrm>
          <a:prstGeom prst="rect">
            <a:avLst/>
          </a:prstGeom>
          <a:noFill/>
          <a:ln>
            <a:noFill/>
          </a:ln>
          <a:effectLst/>
        </p:spPr>
        <p:txBody>
          <a:bodyPr wrap="square" lIns="0" tIns="0" rIns="0" bIns="0"/>
          <a:lstStyle/>
          <a:p>
            <a:pPr algn="l"/>
            <a:r>
              <a:rPr lang="zh-CN" sz="3550" b="0" i="0" dirty="0">
                <a:solidFill>
                  <a:srgbClr val="26231E"/>
                </a:solidFill>
                <a:latin typeface="Source Han Serif SC Heavy"/>
                <a:ea typeface="Source Han Serif SC Heavy"/>
              </a:rPr>
              <a:t>2024年互联网使用率：三国与世界汇总参照</a:t>
            </a:r>
            <a:endParaRPr lang="zh-CN" sz="3550"/>
          </a:p>
        </p:txBody>
      </p:sp>
      <p:sp>
        <p:nvSpPr>
          <p:cNvPr id="5" name="Shape 5"/>
          <p:cNvSpPr/>
          <p:nvPr/>
        </p:nvSpPr>
        <p:spPr>
          <a:xfrm>
            <a:off x="868680" y="1353312"/>
            <a:ext cx="329184" cy="45720"/>
          </a:xfrm>
          <a:prstGeom prst="rect">
            <a:avLst/>
          </a:prstGeom>
          <a:solidFill>
            <a:srgbClr val="9E3C37">
              <a:alpha val="74000"/>
            </a:srgbClr>
          </a:solidFill>
          <a:ln>
            <a:noFill/>
          </a:ln>
        </p:spPr>
      </p:sp>
      <p:sp>
        <p:nvSpPr>
          <p:cNvPr id="6" name="Text 6"/>
          <p:cNvSpPr txBox="1"/>
          <p:nvPr/>
        </p:nvSpPr>
        <p:spPr>
          <a:xfrm>
            <a:off x="868680" y="1060704"/>
            <a:ext cx="384048" cy="274320"/>
          </a:xfrm>
          <a:prstGeom prst="rect">
            <a:avLst/>
          </a:prstGeom>
          <a:noFill/>
          <a:ln>
            <a:noFill/>
          </a:ln>
          <a:effectLst/>
        </p:spPr>
        <p:txBody>
          <a:bodyPr wrap="square" lIns="0" tIns="0" rIns="0" bIns="0"/>
          <a:lstStyle/>
          <a:p>
            <a:pPr algn="l"/>
            <a:r>
              <a:rPr lang="zh-CN" sz="1200" b="1" i="0" dirty="0">
                <a:solidFill>
                  <a:srgbClr val="9E3C37"/>
                </a:solidFill>
                <a:latin typeface="Microsoft YaHei"/>
                <a:ea typeface="Microsoft YaHei"/>
              </a:rPr>
              <a:t>01</a:t>
            </a:r>
            <a:endParaRPr lang="zh-CN" sz="1200"/>
          </a:p>
        </p:txBody>
      </p:sp>
      <p:sp>
        <p:nvSpPr>
          <p:cNvPr id="7" name="Text 7"/>
          <p:cNvSpPr txBox="1"/>
          <p:nvPr/>
        </p:nvSpPr>
        <p:spPr>
          <a:xfrm>
            <a:off x="1490472" y="1060704"/>
            <a:ext cx="9939528" cy="1097280"/>
          </a:xfrm>
          <a:prstGeom prst="rect">
            <a:avLst/>
          </a:prstGeom>
          <a:noFill/>
          <a:ln>
            <a:noFill/>
          </a:ln>
          <a:effectLst/>
        </p:spPr>
        <p:txBody>
          <a:bodyPr wrap="square" lIns="0" tIns="0" rIns="0" bIns="0"/>
          <a:lstStyle/>
          <a:p>
            <a:pPr algn="l"/>
            <a:r>
              <a:rPr lang="zh-CN" sz="2200" b="0" i="0" dirty="0">
                <a:solidFill>
                  <a:srgbClr val="66615A"/>
                </a:solidFill>
                <a:latin typeface="Microsoft YaHei"/>
                <a:ea typeface="Microsoft YaHei"/>
              </a:rPr>
              <a:t>三国值与世界汇总分开解读，不把汇总当作第四个国家</a:t>
            </a:r>
            <a:endParaRPr lang="zh-CN" sz="2200"/>
          </a:p>
        </p:txBody>
      </p:sp>
      <p:graphicFrame>
        <p:nvGraphicFramePr>
          <p:cNvPr id="8" name="Chart 8" descr="2024年中国92%、哥伦比亚79.34543299%、新加坡94.37757178%;世界汇总参照71.2%。"/>
          <p:cNvGraphicFramePr/>
          <p:nvPr/>
        </p:nvGraphicFramePr>
        <p:xfrm>
          <a:off x="566928" y="2304288"/>
          <a:ext cx="11064240" cy="369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9" descr="2024年中国92%、哥伦比亚79.34543299%、新加坡94.37757178%;世界汇总参照71.2%。"/>
          <p:cNvGraphicFramePr/>
          <p:nvPr/>
        </p:nvGraphicFramePr>
        <p:xfrm>
          <a:off x="566928" y="2304288"/>
          <a:ext cx="11064240" cy="3694176"/>
        </p:xfrm>
        <a:graphic>
          <a:graphicData uri="http://schemas.openxmlformats.org/drawingml/2006/chart">
            <c:chart xmlns:c="http://schemas.openxmlformats.org/drawingml/2006/chart" xmlns:r="http://schemas.openxmlformats.org/officeDocument/2006/relationships" r:id="rId2World"/>
          </a:graphicData>
        </a:graphic>
      </p:graphicFrame>
      <p:sp>
        <p:nvSpPr>
          <p:cNvPr id="10" name="Text 10"/>
          <p:cNvSpPr txBox="1"/>
          <p:nvPr/>
        </p:nvSpPr>
        <p:spPr>
          <a:xfrm>
            <a:off x="868680" y="6364224"/>
            <a:ext cx="1095725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[S01][S02][S03][S04][S05] 引用条目详见资料来源页</a:t>
            </a:r>
            <a:endParaRPr lang="zh-CN" sz="1200"/>
          </a:p>
        </p:txBody>
      </p:sp>
    </p:spTree>
  </p:cSld>
  <p:clrMapOvr>
    <a:masterClrMapping/>
  </p:clrMapOvr>
  <p:transition spd="fast">
    <p:fade/>
  </p:transition>
  <p:timing>
    <p:tnLst>
      <p:par>
        <p:cTn id="1" dur="indefinite" restart="never" nodeType="tmRoot">
          <p:childTnLst>
            <p:par>
              <p:cTn id="3" dur="380" fill="hold">
                <p:stCondLst>
                  <p:cond delay="60"/>
                </p:stCondLst>
                <p:childTnLst>
                  <p:animEffect transition="in" filter="fade">
                    <p:cBhvr additive="base">
                      <p:cTn id="2" dur="380" fill="hold"/>
                      <p:tgtEl>
                        <p:spTgt spid="4"/>
                      </p:tgtEl>
                    </p:cBhvr>
                  </p:animEffect>
                </p:childTnLst>
              </p:cTn>
            </p:par>
            <p:par>
              <p:cTn id="6" dur="700" fill="hold">
                <p:stCondLst>
                  <p:cond delay="530"/>
                </p:stCondLst>
                <p:childTnLst>
                  <p:animEffect transition="in" filter="wipe(right)">
                    <p:cBhvr additive="base">
                      <p:cTn id="4" dur="700" fill="hold"/>
                      <p:tgtEl>
                        <p:spTgt spid="8"/>
                      </p:tgtEl>
                    </p:cBhvr>
                  </p:animEffect>
                  <p:animEffect transition="in" filter="wipe(right)">
                    <p:cBhvr additive="base">
                      <p:cTn id="5" dur="700" fill="hold"/>
                      <p:tgtEl>
                        <p:spTgt spid="9"/>
                      </p:tgtEl>
                    </p:cBhvr>
                  </p:animEffect>
                </p:childTnLst>
              </p:cTn>
            </p:par>
            <p:par>
              <p:cTn id="9" dur="420" fill="hold">
                <p:stCondLst>
                  <p:cond delay="1310"/>
                </p:stCondLst>
                <p:childTnLst>
                  <p:animEffect transition="in" filter="fade">
                    <p:cBhvr additive="base">
                      <p:cTn id="7" dur="420" fill="hold"/>
                      <p:tgtEl>
                        <p:spTgt spid="6"/>
                      </p:tgtEl>
                    </p:cBhvr>
                  </p:animEffect>
                  <p:animEffect transition="in" filter="fade">
                    <p:cBhvr additive="base">
                      <p:cTn id="8" dur="420" fill="hold"/>
                      <p:tgtEl>
                        <p:spTgt spid="7"/>
                      </p:tgtEl>
                    </p:cBhvr>
                  </p:animEffect>
                </p:childTnLst>
              </p:cTn>
            </p:par>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310896"/>
            <a:ext cx="1965960" cy="45720"/>
          </a:xfrm>
          <a:prstGeom prst="rect">
            <a:avLst/>
          </a:prstGeom>
          <a:solidFill>
            <a:srgbClr val="9E3C37">
              <a:alpha val="34000"/>
            </a:srgbClr>
          </a:solidFill>
          <a:ln>
            <a:noFill/>
          </a:ln>
        </p:spPr>
      </p:sp>
      <p:sp>
        <p:nvSpPr>
          <p:cNvPr id="3" name="Shape 3"/>
          <p:cNvSpPr/>
          <p:nvPr/>
        </p:nvSpPr>
        <p:spPr>
          <a:xfrm>
            <a:off x="635508" y="635508"/>
            <a:ext cx="91440" cy="658368"/>
          </a:xfrm>
          <a:prstGeom prst="rect">
            <a:avLst/>
          </a:prstGeom>
          <a:solidFill>
            <a:srgbClr val="9E3C37"/>
          </a:solidFill>
          <a:ln>
            <a:noFill/>
          </a:ln>
        </p:spPr>
      </p:sp>
      <p:sp>
        <p:nvSpPr>
          <p:cNvPr id="4" name="Text 4"/>
          <p:cNvSpPr txBox="1"/>
          <p:nvPr/>
        </p:nvSpPr>
        <p:spPr>
          <a:xfrm>
            <a:off x="891540" y="635508"/>
            <a:ext cx="10665562" cy="878738"/>
          </a:xfrm>
          <a:prstGeom prst="rect">
            <a:avLst/>
          </a:prstGeom>
          <a:noFill/>
          <a:ln>
            <a:noFill/>
          </a:ln>
          <a:effectLst/>
        </p:spPr>
        <p:txBody>
          <a:bodyPr wrap="square" lIns="0" tIns="0" rIns="0" bIns="0"/>
          <a:lstStyle/>
          <a:p>
            <a:pPr algn="l"/>
            <a:r>
              <a:rPr lang="zh-CN" sz="4300" b="0" i="0" dirty="0">
                <a:solidFill>
                  <a:srgbClr val="26231E"/>
                </a:solidFill>
                <a:latin typeface="Source Han Serif SC Heavy"/>
                <a:ea typeface="Source Han Serif SC Heavy"/>
              </a:rPr>
              <a:t>相对世界总体的差距</a:t>
            </a:r>
            <a:endParaRPr lang="zh-CN" sz="4300"/>
          </a:p>
        </p:txBody>
      </p:sp>
      <p:sp>
        <p:nvSpPr>
          <p:cNvPr id="5" name="Shape 5"/>
          <p:cNvSpPr/>
          <p:nvPr/>
        </p:nvSpPr>
        <p:spPr>
          <a:xfrm>
            <a:off x="10835640" y="6473952"/>
            <a:ext cx="658368" cy="45720"/>
          </a:xfrm>
          <a:prstGeom prst="rect">
            <a:avLst/>
          </a:prstGeom>
          <a:solidFill>
            <a:srgbClr val="9E3C37"/>
          </a:solidFill>
          <a:ln>
            <a:noFill/>
          </a:ln>
        </p:spPr>
      </p:sp>
      <p:sp>
        <p:nvSpPr>
          <p:cNvPr id="6" name="Text 6"/>
          <p:cNvSpPr txBox="1"/>
          <p:nvPr/>
        </p:nvSpPr>
        <p:spPr>
          <a:xfrm>
            <a:off x="987552" y="1627632"/>
            <a:ext cx="10195560" cy="457200"/>
          </a:xfrm>
          <a:prstGeom prst="rect">
            <a:avLst/>
          </a:prstGeom>
          <a:noFill/>
          <a:ln>
            <a:noFill/>
          </a:ln>
          <a:effectLst/>
        </p:spPr>
        <p:txBody>
          <a:bodyPr wrap="square" lIns="0" tIns="0" rIns="0" bIns="0"/>
          <a:lstStyle/>
          <a:p>
            <a:pPr algn="l"/>
            <a:r>
              <a:rPr lang="zh-CN" sz="1800" b="0" i="0" dirty="0">
                <a:solidFill>
                  <a:srgbClr val="66615A"/>
                </a:solidFill>
                <a:latin typeface="Microsoft YaHei"/>
                <a:ea typeface="Microsoft YaHei"/>
              </a:rPr>
              <a:t>百分点差表示比例的算术距离，计算采用原始观测值</a:t>
            </a:r>
            <a:endParaRPr lang="zh-CN" sz="1800"/>
          </a:p>
        </p:txBody>
      </p:sp>
      <p:graphicFrame>
        <p:nvGraphicFramePr>
          <p:cNvPr id="7" name="Table 7"/>
          <p:cNvGraphicFramePr>
            <a:graphicFrameLocks noGrp="1"/>
          </p:cNvGraphicFramePr>
          <p:nvPr/>
        </p:nvGraphicFramePr>
        <p:xfrm>
          <a:off x="987552" y="2231136"/>
          <a:ext cx="10195560" cy="2852928"/>
        </p:xfrm>
        <a:graphic>
          <a:graphicData uri="http://schemas.openxmlformats.org/drawingml/2006/table">
            <a:tbl>
              <a:tblPr firstRow="1" bandRow="1">
                <a:tableStyleId>{5C22544A-7EE6-4342-B048-85BDC9FD1C3A}</a:tableStyleId>
              </a:tblPr>
              <a:tblGrid>
                <a:gridCol w="3398520"/>
                <a:gridCol w="3398520"/>
                <a:gridCol w="3398520"/>
              </a:tblGrid>
              <a:tr h="713232">
                <a:tc>
                  <a:txBody>
                    <a:bodyPr/>
                    <a:lstStyle/>
                    <a:p>
                      <a:pPr algn="l"/>
                      <a:r>
                        <a:rPr lang="zh-CN" sz="1900" b="1">
                          <a:solidFill>
                            <a:srgbClr val="26231E"/>
                          </a:solidFill>
                          <a:latin typeface="Microsoft YaHei"/>
                          <a:ea typeface="Microsoft YaHei"/>
                        </a:rPr>
                        <a:t>比较对象</a:t>
                      </a:r>
                      <a:endParaRPr lang="zh-CN" sz="1900"/>
                    </a:p>
                  </a:txBody>
                  <a:tcPr marL="91440" marR="91440" marT="45720" marB="45720" anchor="ctr">
                    <a:solidFill>
                      <a:srgbClr val="EAE2D7"/>
                    </a:solidFill>
                  </a:tcPr>
                </a:tc>
                <a:tc>
                  <a:txBody>
                    <a:bodyPr/>
                    <a:lstStyle/>
                    <a:p>
                      <a:pPr algn="l"/>
                      <a:r>
                        <a:rPr lang="zh-CN" sz="1900" b="1">
                          <a:solidFill>
                            <a:srgbClr val="26231E"/>
                          </a:solidFill>
                          <a:latin typeface="Microsoft YaHei"/>
                          <a:ea typeface="Microsoft YaHei"/>
                        </a:rPr>
                        <a:t>百分点差</a:t>
                      </a:r>
                      <a:endParaRPr lang="zh-CN" sz="1900"/>
                    </a:p>
                  </a:txBody>
                  <a:tcPr marL="91440" marR="91440" marT="45720" marB="45720" anchor="ctr">
                    <a:solidFill>
                      <a:srgbClr val="EAE2D7"/>
                    </a:solidFill>
                  </a:tcPr>
                </a:tc>
                <a:tc>
                  <a:txBody>
                    <a:bodyPr/>
                    <a:lstStyle/>
                    <a:p>
                      <a:pPr algn="l"/>
                      <a:r>
                        <a:rPr lang="zh-CN" sz="1900" b="1">
                          <a:solidFill>
                            <a:srgbClr val="26231E"/>
                          </a:solidFill>
                          <a:latin typeface="Microsoft YaHei"/>
                          <a:ea typeface="Microsoft YaHei"/>
                        </a:rPr>
                        <a:t>计算依据</a:t>
                      </a:r>
                      <a:endParaRPr lang="zh-CN" sz="1900"/>
                    </a:p>
                  </a:txBody>
                  <a:tcPr marL="91440" marR="91440" marT="45720" marB="45720" anchor="ctr">
                    <a:solidFill>
                      <a:srgbClr val="EAE2D7"/>
                    </a:solidFill>
                  </a:tcPr>
                </a:tc>
              </a:tr>
              <a:tr h="713232">
                <a:tc>
                  <a:txBody>
                    <a:bodyPr/>
                    <a:lstStyle/>
                    <a:p>
                      <a:pPr algn="l"/>
                      <a:r>
                        <a:rPr lang="zh-CN" sz="2000" b="0">
                          <a:solidFill>
                            <a:srgbClr val="66615A"/>
                          </a:solidFill>
                          <a:latin typeface="Microsoft YaHei"/>
                          <a:ea typeface="Microsoft YaHei"/>
                        </a:rPr>
                        <a:t>中国与世界比较</a:t>
                      </a:r>
                      <a:endParaRPr lang="zh-CN" sz="2000"/>
                    </a:p>
                  </a:txBody>
                  <a:tcPr marL="91440" marR="91440" marT="45720" marB="45720" anchor="ctr">
                    <a:solidFill>
                      <a:srgbClr val="FFFDF8"/>
                    </a:solidFill>
                  </a:tcPr>
                </a:tc>
                <a:tc>
                  <a:txBody>
                    <a:bodyPr/>
                    <a:lstStyle/>
                    <a:p>
                      <a:pPr algn="l"/>
                      <a:r>
                        <a:rPr lang="zh-CN" sz="2000" b="0">
                          <a:solidFill>
                            <a:srgbClr val="66615A"/>
                          </a:solidFill>
                          <a:latin typeface="Microsoft YaHei"/>
                          <a:ea typeface="Microsoft YaHei"/>
                        </a:rPr>
                        <a:t>+20.80 个百分点</a:t>
                      </a:r>
                      <a:endParaRPr lang="zh-CN" sz="2000"/>
                    </a:p>
                  </a:txBody>
                  <a:tcPr marL="91440" marR="91440" marT="45720" marB="45720" anchor="ctr">
                    <a:solidFill>
                      <a:srgbClr val="FFFDF8"/>
                    </a:solidFill>
                  </a:tcPr>
                </a:tc>
                <a:tc>
                  <a:txBody>
                    <a:bodyPr/>
                    <a:lstStyle/>
                    <a:p>
                      <a:pPr algn="l"/>
                      <a:r>
                        <a:rPr lang="zh-CN" sz="2000" b="0">
                          <a:solidFill>
                            <a:srgbClr val="66615A"/>
                          </a:solidFill>
                          <a:latin typeface="Microsoft YaHei"/>
                          <a:ea typeface="Microsoft YaHei"/>
                        </a:rPr>
                        <a:t>92.00% 与 71.20% 比较</a:t>
                      </a:r>
                      <a:endParaRPr lang="zh-CN" sz="2000"/>
                    </a:p>
                  </a:txBody>
                  <a:tcPr marL="91440" marR="91440" marT="45720" marB="45720" anchor="ctr">
                    <a:solidFill>
                      <a:srgbClr val="FFFDF8"/>
                    </a:solidFill>
                  </a:tcPr>
                </a:tc>
              </a:tr>
              <a:tr h="713232">
                <a:tc>
                  <a:txBody>
                    <a:bodyPr/>
                    <a:lstStyle/>
                    <a:p>
                      <a:pPr algn="l"/>
                      <a:r>
                        <a:rPr lang="zh-CN" sz="2000" b="0">
                          <a:solidFill>
                            <a:srgbClr val="66615A"/>
                          </a:solidFill>
                          <a:latin typeface="Microsoft YaHei"/>
                          <a:ea typeface="Microsoft YaHei"/>
                        </a:rPr>
                        <a:t>哥伦比亚与世界比较</a:t>
                      </a:r>
                      <a:endParaRPr lang="zh-CN" sz="2000"/>
                    </a:p>
                  </a:txBody>
                  <a:tcPr marL="91440" marR="91440" marT="45720" marB="45720" anchor="ctr">
                    <a:solidFill>
                      <a:srgbClr val="EAE2D7"/>
                    </a:solidFill>
                  </a:tcPr>
                </a:tc>
                <a:tc>
                  <a:txBody>
                    <a:bodyPr/>
                    <a:lstStyle/>
                    <a:p>
                      <a:pPr algn="l"/>
                      <a:r>
                        <a:rPr lang="zh-CN" sz="2000" b="0">
                          <a:solidFill>
                            <a:srgbClr val="66615A"/>
                          </a:solidFill>
                          <a:latin typeface="Microsoft YaHei"/>
                          <a:ea typeface="Microsoft YaHei"/>
                        </a:rPr>
                        <a:t>+8.15 个百分点</a:t>
                      </a:r>
                      <a:endParaRPr lang="zh-CN" sz="2000"/>
                    </a:p>
                  </a:txBody>
                  <a:tcPr marL="91440" marR="91440" marT="45720" marB="45720" anchor="ctr">
                    <a:solidFill>
                      <a:srgbClr val="EAE2D7"/>
                    </a:solidFill>
                  </a:tcPr>
                </a:tc>
                <a:tc>
                  <a:txBody>
                    <a:bodyPr/>
                    <a:lstStyle/>
                    <a:p>
                      <a:pPr algn="l"/>
                      <a:r>
                        <a:rPr lang="zh-CN" sz="2000" b="0">
                          <a:solidFill>
                            <a:srgbClr val="66615A"/>
                          </a:solidFill>
                          <a:latin typeface="Microsoft YaHei"/>
                          <a:ea typeface="Microsoft YaHei"/>
                        </a:rPr>
                        <a:t>79.35% 与 71.20% 比较</a:t>
                      </a:r>
                      <a:endParaRPr lang="zh-CN" sz="2000"/>
                    </a:p>
                  </a:txBody>
                  <a:tcPr marL="91440" marR="91440" marT="45720" marB="45720" anchor="ctr">
                    <a:solidFill>
                      <a:srgbClr val="EAE2D7"/>
                    </a:solidFill>
                  </a:tcPr>
                </a:tc>
              </a:tr>
              <a:tr h="713232">
                <a:tc>
                  <a:txBody>
                    <a:bodyPr/>
                    <a:lstStyle/>
                    <a:p>
                      <a:pPr algn="l"/>
                      <a:r>
                        <a:rPr lang="zh-CN" sz="2000" b="0">
                          <a:solidFill>
                            <a:srgbClr val="66615A"/>
                          </a:solidFill>
                          <a:latin typeface="Microsoft YaHei"/>
                          <a:ea typeface="Microsoft YaHei"/>
                        </a:rPr>
                        <a:t>新加坡与世界比较</a:t>
                      </a:r>
                      <a:endParaRPr lang="zh-CN" sz="2000"/>
                    </a:p>
                  </a:txBody>
                  <a:tcPr marL="91440" marR="91440" marT="45720" marB="45720" anchor="ctr">
                    <a:solidFill>
                      <a:srgbClr val="FFFDF8"/>
                    </a:solidFill>
                  </a:tcPr>
                </a:tc>
                <a:tc>
                  <a:txBody>
                    <a:bodyPr/>
                    <a:lstStyle/>
                    <a:p>
                      <a:pPr algn="l"/>
                      <a:r>
                        <a:rPr lang="zh-CN" sz="2000" b="0">
                          <a:solidFill>
                            <a:srgbClr val="66615A"/>
                          </a:solidFill>
                          <a:latin typeface="Microsoft YaHei"/>
                          <a:ea typeface="Microsoft YaHei"/>
                        </a:rPr>
                        <a:t>+23.18 个百分点</a:t>
                      </a:r>
                      <a:endParaRPr lang="zh-CN" sz="2000"/>
                    </a:p>
                  </a:txBody>
                  <a:tcPr marL="91440" marR="91440" marT="45720" marB="45720" anchor="ctr">
                    <a:solidFill>
                      <a:srgbClr val="FFFDF8"/>
                    </a:solidFill>
                  </a:tcPr>
                </a:tc>
                <a:tc>
                  <a:txBody>
                    <a:bodyPr/>
                    <a:lstStyle/>
                    <a:p>
                      <a:pPr algn="l"/>
                      <a:r>
                        <a:rPr lang="zh-CN" sz="2000" b="0">
                          <a:solidFill>
                            <a:srgbClr val="66615A"/>
                          </a:solidFill>
                          <a:latin typeface="Microsoft YaHei"/>
                          <a:ea typeface="Microsoft YaHei"/>
                        </a:rPr>
                        <a:t>94.38% 与 71.20% 比较</a:t>
                      </a:r>
                      <a:endParaRPr lang="zh-CN" sz="2000"/>
                    </a:p>
                  </a:txBody>
                  <a:tcPr marL="91440" marR="91440" marT="45720" marB="45720" anchor="ctr">
                    <a:solidFill>
                      <a:srgbClr val="FFFDF8"/>
                    </a:solidFill>
                  </a:tcPr>
                </a:tc>
              </a:tr>
            </a:tbl>
          </a:graphicData>
        </a:graphic>
      </p:graphicFrame>
      <p:sp>
        <p:nvSpPr>
          <p:cNvPr id="8" name="Text 8"/>
          <p:cNvSpPr txBox="1"/>
          <p:nvPr/>
        </p:nvSpPr>
        <p:spPr>
          <a:xfrm>
            <a:off x="891540" y="6364224"/>
            <a:ext cx="1093439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[S02][S03][S04][S05] 引用条目详见资料来源页</a:t>
            </a:r>
            <a:endParaRPr lang="zh-CN" sz="1200"/>
          </a:p>
        </p:txBody>
      </p:sp>
    </p:spTree>
  </p:cSld>
  <p:clrMapOvr>
    <a:masterClrMapping/>
  </p:clrMapOvr>
  <p:transition spd="fast">
    <p:fade/>
  </p:transition>
  <p:timing>
    <p:tnLst>
      <p:par>
        <p:cTn id="1" dur="indefinite" restart="never" nodeType="tmRoot">
          <p:childTnLst>
            <p:par>
              <p:cTn id="3" dur="380" fill="hold">
                <p:stCondLst>
                  <p:cond delay="60"/>
                </p:stCondLst>
                <p:childTnLst>
                  <p:animEffect transition="in" filter="fade">
                    <p:cBhvr additive="base">
                      <p:cTn id="2" dur="380" fill="hold"/>
                      <p:tgtEl>
                        <p:spTgt spid="4"/>
                      </p:tgtEl>
                    </p:cBhvr>
                  </p:animEffect>
                </p:childTnLst>
              </p:cTn>
            </p:par>
            <p:par>
              <p:cTn id="5" dur="560" fill="hold">
                <p:stCondLst>
                  <p:cond delay="530"/>
                </p:stCondLst>
                <p:childTnLst>
                  <p:animEffect transition="in" filter="fade">
                    <p:cBhvr additive="base">
                      <p:cTn id="4" dur="560" fill="hold"/>
                      <p:tgtEl>
                        <p:spTgt spid="7"/>
                      </p:tgtEl>
                    </p:cBhvr>
                  </p:animEffect>
                </p:childTnLst>
              </p:cTn>
            </p:par>
            <p:par>
              <p:cTn id="7" dur="420" fill="hold">
                <p:stCondLst>
                  <p:cond delay="1170"/>
                </p:stCondLst>
                <p:childTnLst>
                  <p:animEffect transition="in" filter="fade">
                    <p:cBhvr additive="base">
                      <p:cTn id="6" dur="420" fill="hold"/>
                      <p:tgtEl>
                        <p:spTgt spid="6"/>
                      </p:tgtEl>
                    </p:cBhvr>
                  </p:animEffect>
                </p:childTnLst>
              </p:cTn>
            </p:par>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310896"/>
            <a:ext cx="1965960" cy="45720"/>
          </a:xfrm>
          <a:prstGeom prst="rect">
            <a:avLst/>
          </a:prstGeom>
          <a:solidFill>
            <a:srgbClr val="9E3C37">
              <a:alpha val="34000"/>
            </a:srgbClr>
          </a:solidFill>
          <a:ln>
            <a:noFill/>
          </a:ln>
        </p:spPr>
      </p:sp>
      <p:sp>
        <p:nvSpPr>
          <p:cNvPr id="3" name="Shape 3"/>
          <p:cNvSpPr/>
          <p:nvPr/>
        </p:nvSpPr>
        <p:spPr>
          <a:xfrm>
            <a:off x="658368" y="384048"/>
            <a:ext cx="1417320" cy="45720"/>
          </a:xfrm>
          <a:prstGeom prst="rect">
            <a:avLst/>
          </a:prstGeom>
          <a:solidFill>
            <a:srgbClr val="9E3C37"/>
          </a:solidFill>
          <a:ln>
            <a:noFill/>
          </a:ln>
        </p:spPr>
      </p:sp>
      <p:sp>
        <p:nvSpPr>
          <p:cNvPr id="4" name="Text 4"/>
          <p:cNvSpPr txBox="1"/>
          <p:nvPr/>
        </p:nvSpPr>
        <p:spPr>
          <a:xfrm>
            <a:off x="868680" y="713232"/>
            <a:ext cx="10378440" cy="960120"/>
          </a:xfrm>
          <a:prstGeom prst="rect">
            <a:avLst/>
          </a:prstGeom>
          <a:noFill/>
          <a:ln>
            <a:noFill/>
          </a:ln>
          <a:effectLst/>
        </p:spPr>
        <p:txBody>
          <a:bodyPr wrap="square" lIns="0" tIns="0" rIns="0" bIns="0"/>
          <a:lstStyle/>
          <a:p>
            <a:pPr algn="l"/>
            <a:r>
              <a:rPr lang="zh-CN" sz="4300" b="0" i="0" dirty="0">
                <a:solidFill>
                  <a:srgbClr val="26231E"/>
                </a:solidFill>
                <a:latin typeface="Source Han Serif SC Heavy"/>
                <a:ea typeface="Source Han Serif SC Heavy"/>
              </a:rPr>
              <a:t>三国样本的分布</a:t>
            </a:r>
            <a:endParaRPr lang="zh-CN" sz="4300"/>
          </a:p>
        </p:txBody>
      </p:sp>
      <p:sp>
        <p:nvSpPr>
          <p:cNvPr id="5" name="Text 5"/>
          <p:cNvSpPr txBox="1"/>
          <p:nvPr/>
        </p:nvSpPr>
        <p:spPr>
          <a:xfrm>
            <a:off x="982980" y="2761488"/>
            <a:ext cx="3126334" cy="1143000"/>
          </a:xfrm>
          <a:prstGeom prst="rect">
            <a:avLst/>
          </a:prstGeom>
          <a:noFill/>
          <a:ln>
            <a:noFill/>
          </a:ln>
          <a:effectLst/>
        </p:spPr>
        <p:txBody>
          <a:bodyPr wrap="square" lIns="0" tIns="0" rIns="0" bIns="0"/>
          <a:lstStyle/>
          <a:p>
            <a:pPr algn="l"/>
            <a:r>
              <a:rPr lang="zh-CN" sz="6000" b="1" i="0" dirty="0">
                <a:solidFill>
                  <a:srgbClr val="9E3C37"/>
                </a:solidFill>
                <a:latin typeface="Noto Serif SC"/>
                <a:ea typeface="Noto Serif SC"/>
              </a:rPr>
              <a:t>15.03</a:t>
            </a:r>
            <a:endParaRPr lang="zh-CN" sz="6000"/>
          </a:p>
        </p:txBody>
      </p:sp>
      <p:sp>
        <p:nvSpPr>
          <p:cNvPr id="6" name="Shape 6"/>
          <p:cNvSpPr/>
          <p:nvPr/>
        </p:nvSpPr>
        <p:spPr>
          <a:xfrm>
            <a:off x="635508" y="2734056"/>
            <a:ext cx="329184" cy="45720"/>
          </a:xfrm>
          <a:prstGeom prst="rect">
            <a:avLst/>
          </a:prstGeom>
          <a:solidFill>
            <a:srgbClr val="9E3C37">
              <a:alpha val="74000"/>
            </a:srgbClr>
          </a:solidFill>
          <a:ln>
            <a:noFill/>
          </a:ln>
        </p:spPr>
      </p:sp>
      <p:sp>
        <p:nvSpPr>
          <p:cNvPr id="7" name="Text 7"/>
          <p:cNvSpPr txBox="1"/>
          <p:nvPr/>
        </p:nvSpPr>
        <p:spPr>
          <a:xfrm>
            <a:off x="635508" y="2331720"/>
            <a:ext cx="274320" cy="329184"/>
          </a:xfrm>
          <a:prstGeom prst="rect">
            <a:avLst/>
          </a:prstGeom>
          <a:noFill/>
          <a:ln>
            <a:noFill/>
          </a:ln>
          <a:effectLst/>
        </p:spPr>
        <p:txBody>
          <a:bodyPr wrap="square" lIns="0" tIns="0" rIns="0" bIns="0"/>
          <a:lstStyle/>
          <a:p>
            <a:pPr algn="l"/>
            <a:r>
              <a:rPr lang="zh-CN" sz="1600" b="1" i="0" dirty="0">
                <a:solidFill>
                  <a:srgbClr val="9E3C37"/>
                </a:solidFill>
                <a:latin typeface="Microsoft YaHei"/>
                <a:ea typeface="Microsoft YaHei"/>
              </a:rPr>
              <a:t>01</a:t>
            </a:r>
            <a:endParaRPr lang="zh-CN" sz="1600"/>
          </a:p>
        </p:txBody>
      </p:sp>
      <p:sp>
        <p:nvSpPr>
          <p:cNvPr id="8" name="Text 8"/>
          <p:cNvSpPr txBox="1"/>
          <p:nvPr/>
        </p:nvSpPr>
        <p:spPr>
          <a:xfrm>
            <a:off x="982980" y="4251960"/>
            <a:ext cx="3126334" cy="1508760"/>
          </a:xfrm>
          <a:prstGeom prst="rect">
            <a:avLst/>
          </a:prstGeom>
          <a:noFill/>
          <a:ln>
            <a:noFill/>
          </a:ln>
          <a:effectLst/>
        </p:spPr>
        <p:txBody>
          <a:bodyPr wrap="square" lIns="0" tIns="0" rIns="0" bIns="0"/>
          <a:lstStyle/>
          <a:p>
            <a:pPr algn="l"/>
            <a:r>
              <a:rPr lang="zh-CN" sz="2400" b="0" i="0" dirty="0">
                <a:solidFill>
                  <a:srgbClr val="66615A"/>
                </a:solidFill>
                <a:latin typeface="Microsoft YaHei"/>
                <a:ea typeface="Microsoft YaHei"/>
              </a:rPr>
              <a:t>范围</a:t>
            </a:r>
            <a:endParaRPr lang="zh-CN" sz="2400"/>
          </a:p>
          <a:p>
            <a:pPr algn="l"/>
            <a:r>
              <a:rPr lang="zh-CN" sz="2400" b="0" i="0" dirty="0">
                <a:solidFill>
                  <a:srgbClr val="66615A"/>
                </a:solidFill>
                <a:latin typeface="Microsoft YaHei"/>
                <a:ea typeface="Microsoft YaHei"/>
              </a:rPr>
              <a:t>个百分点</a:t>
            </a:r>
            <a:endParaRPr lang="zh-CN" sz="2400"/>
          </a:p>
          <a:p>
            <a:pPr algn="l"/>
            <a:r>
              <a:rPr lang="zh-CN" sz="2400" b="0" i="0" dirty="0">
                <a:solidFill>
                  <a:srgbClr val="66615A"/>
                </a:solidFill>
                <a:latin typeface="Microsoft YaHei"/>
                <a:ea typeface="Microsoft YaHei"/>
              </a:rPr>
              <a:t>(79.35% 至 94.38%)</a:t>
            </a:r>
            <a:endParaRPr lang="zh-CN" sz="2400"/>
          </a:p>
        </p:txBody>
      </p:sp>
      <p:sp>
        <p:nvSpPr>
          <p:cNvPr id="9" name="Shape 9"/>
          <p:cNvSpPr/>
          <p:nvPr/>
        </p:nvSpPr>
        <p:spPr>
          <a:xfrm>
            <a:off x="4310482" y="2734056"/>
            <a:ext cx="329184" cy="45720"/>
          </a:xfrm>
          <a:prstGeom prst="rect">
            <a:avLst/>
          </a:prstGeom>
          <a:solidFill>
            <a:srgbClr val="9E3C37">
              <a:alpha val="74000"/>
            </a:srgbClr>
          </a:solidFill>
          <a:ln>
            <a:noFill/>
          </a:ln>
        </p:spPr>
      </p:sp>
      <p:sp>
        <p:nvSpPr>
          <p:cNvPr id="10" name="Text 10"/>
          <p:cNvSpPr txBox="1"/>
          <p:nvPr/>
        </p:nvSpPr>
        <p:spPr>
          <a:xfrm>
            <a:off x="4310482" y="2331720"/>
            <a:ext cx="274320" cy="329184"/>
          </a:xfrm>
          <a:prstGeom prst="rect">
            <a:avLst/>
          </a:prstGeom>
          <a:noFill/>
          <a:ln>
            <a:noFill/>
          </a:ln>
          <a:effectLst/>
        </p:spPr>
        <p:txBody>
          <a:bodyPr wrap="square" lIns="0" tIns="0" rIns="0" bIns="0"/>
          <a:lstStyle/>
          <a:p>
            <a:pPr algn="l"/>
            <a:r>
              <a:rPr lang="zh-CN" sz="1600" b="1" i="0" dirty="0">
                <a:solidFill>
                  <a:srgbClr val="9E3C37"/>
                </a:solidFill>
                <a:latin typeface="Microsoft YaHei"/>
                <a:ea typeface="Microsoft YaHei"/>
              </a:rPr>
              <a:t>02</a:t>
            </a:r>
            <a:endParaRPr lang="zh-CN" sz="1600"/>
          </a:p>
        </p:txBody>
      </p:sp>
      <p:sp>
        <p:nvSpPr>
          <p:cNvPr id="11" name="Text 11"/>
          <p:cNvSpPr txBox="1"/>
          <p:nvPr/>
        </p:nvSpPr>
        <p:spPr>
          <a:xfrm>
            <a:off x="4657954" y="2761488"/>
            <a:ext cx="3126334" cy="1143000"/>
          </a:xfrm>
          <a:prstGeom prst="rect">
            <a:avLst/>
          </a:prstGeom>
          <a:noFill/>
          <a:ln>
            <a:noFill/>
          </a:ln>
          <a:effectLst/>
        </p:spPr>
        <p:txBody>
          <a:bodyPr wrap="square" lIns="0" tIns="0" rIns="0" bIns="0"/>
          <a:lstStyle/>
          <a:p>
            <a:pPr algn="l"/>
            <a:r>
              <a:rPr lang="zh-CN" sz="6000" b="1" i="0" dirty="0">
                <a:solidFill>
                  <a:srgbClr val="9E3C37"/>
                </a:solidFill>
                <a:latin typeface="Noto Serif SC"/>
                <a:ea typeface="Noto Serif SC"/>
              </a:rPr>
              <a:t>88.57%</a:t>
            </a:r>
            <a:endParaRPr lang="zh-CN" sz="6000"/>
          </a:p>
        </p:txBody>
      </p:sp>
      <p:sp>
        <p:nvSpPr>
          <p:cNvPr id="12" name="Text 12"/>
          <p:cNvSpPr txBox="1"/>
          <p:nvPr/>
        </p:nvSpPr>
        <p:spPr>
          <a:xfrm>
            <a:off x="4657954" y="4251960"/>
            <a:ext cx="3126334" cy="1508760"/>
          </a:xfrm>
          <a:prstGeom prst="rect">
            <a:avLst/>
          </a:prstGeom>
          <a:noFill/>
          <a:ln>
            <a:noFill/>
          </a:ln>
          <a:effectLst/>
        </p:spPr>
        <p:txBody>
          <a:bodyPr wrap="square" lIns="0" tIns="0" rIns="0" bIns="0"/>
          <a:lstStyle/>
          <a:p>
            <a:pPr algn="l"/>
            <a:r>
              <a:rPr lang="zh-CN" sz="2400" b="0" i="0" dirty="0">
                <a:solidFill>
                  <a:srgbClr val="66615A"/>
                </a:solidFill>
                <a:latin typeface="Microsoft YaHei"/>
                <a:ea typeface="Microsoft YaHei"/>
              </a:rPr>
              <a:t>均值</a:t>
            </a:r>
            <a:endParaRPr lang="zh-CN" sz="2400"/>
          </a:p>
          <a:p>
            <a:pPr algn="l"/>
            <a:r>
              <a:rPr lang="zh-CN" sz="2400" b="0" i="0" dirty="0">
                <a:solidFill>
                  <a:srgbClr val="66615A"/>
                </a:solidFill>
                <a:latin typeface="Microsoft YaHei"/>
                <a:ea typeface="Microsoft YaHei"/>
              </a:rPr>
              <a:t>(3 项观测)</a:t>
            </a:r>
            <a:endParaRPr lang="zh-CN" sz="2400"/>
          </a:p>
        </p:txBody>
      </p:sp>
      <p:sp>
        <p:nvSpPr>
          <p:cNvPr id="13" name="Shape 13"/>
          <p:cNvSpPr/>
          <p:nvPr/>
        </p:nvSpPr>
        <p:spPr>
          <a:xfrm>
            <a:off x="7986370" y="2734056"/>
            <a:ext cx="329184" cy="45720"/>
          </a:xfrm>
          <a:prstGeom prst="rect">
            <a:avLst/>
          </a:prstGeom>
          <a:solidFill>
            <a:srgbClr val="9E3C37">
              <a:alpha val="74000"/>
            </a:srgbClr>
          </a:solidFill>
          <a:ln>
            <a:noFill/>
          </a:ln>
        </p:spPr>
      </p:sp>
      <p:sp>
        <p:nvSpPr>
          <p:cNvPr id="14" name="Text 14"/>
          <p:cNvSpPr txBox="1"/>
          <p:nvPr/>
        </p:nvSpPr>
        <p:spPr>
          <a:xfrm>
            <a:off x="7986370" y="2331720"/>
            <a:ext cx="274320" cy="329184"/>
          </a:xfrm>
          <a:prstGeom prst="rect">
            <a:avLst/>
          </a:prstGeom>
          <a:noFill/>
          <a:ln>
            <a:noFill/>
          </a:ln>
          <a:effectLst/>
        </p:spPr>
        <p:txBody>
          <a:bodyPr wrap="square" lIns="0" tIns="0" rIns="0" bIns="0"/>
          <a:lstStyle/>
          <a:p>
            <a:pPr algn="l"/>
            <a:r>
              <a:rPr lang="zh-CN" sz="1600" b="1" i="0" dirty="0">
                <a:solidFill>
                  <a:srgbClr val="9E3C37"/>
                </a:solidFill>
                <a:latin typeface="Microsoft YaHei"/>
                <a:ea typeface="Microsoft YaHei"/>
              </a:rPr>
              <a:t>03</a:t>
            </a:r>
            <a:endParaRPr lang="zh-CN" sz="1600"/>
          </a:p>
        </p:txBody>
      </p:sp>
      <p:sp>
        <p:nvSpPr>
          <p:cNvPr id="15" name="Text 15"/>
          <p:cNvSpPr txBox="1"/>
          <p:nvPr/>
        </p:nvSpPr>
        <p:spPr>
          <a:xfrm>
            <a:off x="8333842" y="2761488"/>
            <a:ext cx="3126334" cy="1143000"/>
          </a:xfrm>
          <a:prstGeom prst="rect">
            <a:avLst/>
          </a:prstGeom>
          <a:noFill/>
          <a:ln>
            <a:noFill/>
          </a:ln>
          <a:effectLst/>
        </p:spPr>
        <p:txBody>
          <a:bodyPr wrap="square" lIns="0" tIns="0" rIns="0" bIns="0"/>
          <a:lstStyle/>
          <a:p>
            <a:pPr algn="l"/>
            <a:r>
              <a:rPr lang="zh-CN" sz="6000" b="1" i="0" dirty="0">
                <a:solidFill>
                  <a:srgbClr val="9E3C37"/>
                </a:solidFill>
                <a:latin typeface="Noto Serif SC"/>
                <a:ea typeface="Noto Serif SC"/>
              </a:rPr>
              <a:t>92.00%</a:t>
            </a:r>
            <a:endParaRPr lang="zh-CN" sz="6000"/>
          </a:p>
        </p:txBody>
      </p:sp>
      <p:sp>
        <p:nvSpPr>
          <p:cNvPr id="16" name="Text 16"/>
          <p:cNvSpPr txBox="1"/>
          <p:nvPr/>
        </p:nvSpPr>
        <p:spPr>
          <a:xfrm>
            <a:off x="8333842" y="4251960"/>
            <a:ext cx="3126334" cy="1508760"/>
          </a:xfrm>
          <a:prstGeom prst="rect">
            <a:avLst/>
          </a:prstGeom>
          <a:noFill/>
          <a:ln>
            <a:noFill/>
          </a:ln>
          <a:effectLst/>
        </p:spPr>
        <p:txBody>
          <a:bodyPr wrap="square" lIns="0" tIns="0" rIns="0" bIns="0"/>
          <a:lstStyle/>
          <a:p>
            <a:pPr algn="l"/>
            <a:r>
              <a:rPr lang="zh-CN" sz="2400" b="0" i="0" dirty="0">
                <a:solidFill>
                  <a:srgbClr val="66615A"/>
                </a:solidFill>
                <a:latin typeface="Microsoft YaHei"/>
                <a:ea typeface="Microsoft YaHei"/>
              </a:rPr>
              <a:t>中位数</a:t>
            </a:r>
            <a:endParaRPr lang="zh-CN" sz="2400"/>
          </a:p>
          <a:p>
            <a:pPr algn="l"/>
            <a:r>
              <a:rPr lang="zh-CN" sz="2400" b="0" i="0" dirty="0">
                <a:solidFill>
                  <a:srgbClr val="66615A"/>
                </a:solidFill>
                <a:latin typeface="Microsoft YaHei"/>
                <a:ea typeface="Microsoft YaHei"/>
              </a:rPr>
              <a:t>(中间观测)</a:t>
            </a:r>
            <a:endParaRPr lang="zh-CN" sz="2400"/>
          </a:p>
        </p:txBody>
      </p:sp>
      <p:sp>
        <p:nvSpPr>
          <p:cNvPr id="17" name="Text 17"/>
          <p:cNvSpPr txBox="1"/>
          <p:nvPr/>
        </p:nvSpPr>
        <p:spPr>
          <a:xfrm>
            <a:off x="868680" y="6364224"/>
            <a:ext cx="1095725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[S02][S04][S05] 引用条目详见资料来源页</a:t>
            </a:r>
            <a:endParaRPr lang="zh-CN" sz="1200"/>
          </a:p>
        </p:txBody>
      </p:sp>
    </p:spTree>
  </p:cSld>
  <p:clrMapOvr>
    <a:masterClrMapping/>
  </p:clrMapOvr>
  <p:transition spd="fast">
    <p:fade/>
  </p:transition>
  <p:timing>
    <p:tnLst>
      <p:par>
        <p:cTn id="1" dur="indefinite" restart="never" nodeType="tmRoot">
          <p:childTnLst>
            <p:par>
              <p:cTn id="4" dur="440" fill="hold">
                <p:stCondLst>
                  <p:cond delay="60"/>
                </p:stCondLst>
                <p:childTnLst>
                  <p:animEffect transition="in" filter="fade">
                    <p:cBhvr additive="base">
                      <p:cTn id="2" dur="440" fill="hold"/>
                      <p:tgtEl>
                        <p:spTgt spid="4"/>
                      </p:tgtEl>
                    </p:cBhvr>
                  </p:animEffect>
                  <p:animMotion origin="layout" pathEditMode="relative" path="m 0 0.035 l 0 -0.035 e">
                    <p:cBhvr additive="base">
                      <p:cTn id="3" dur="440" fill="hold"/>
                      <p:tgtEl>
                        <p:spTgt spid="4"/>
                      </p:tgtEl>
                      <p:attrNameLst>
                        <p:attrName>ppt_x</p:attrName>
                        <p:attrName>ppt_y</p:attrName>
                      </p:attrNameLst>
                    </p:cBhvr>
                  </p:animMotion>
                </p:childTnLst>
              </p:cTn>
            </p:par>
            <p:par>
              <p:cTn id="13" dur="440" fill="hold">
                <p:stCondLst>
                  <p:cond delay="580"/>
                </p:stCondLst>
                <p:childTnLst>
                  <p:animEffect transition="in" filter="fade">
                    <p:cBhvr additive="base">
                      <p:cTn id="5" dur="440" fill="hold"/>
                      <p:tgtEl>
                        <p:spTgt spid="5"/>
                      </p:tgtEl>
                    </p:cBhvr>
                  </p:animEffect>
                  <p:animEffect transition="in" filter="fade">
                    <p:cBhvr additive="base">
                      <p:cTn id="6" dur="440" fill="hold"/>
                      <p:tgtEl>
                        <p:spTgt spid="7"/>
                      </p:tgtEl>
                    </p:cBhvr>
                  </p:animEffect>
                  <p:animEffect transition="in" filter="fade">
                    <p:cBhvr additive="base">
                      <p:cTn id="7" dur="440" fill="hold"/>
                      <p:tgtEl>
                        <p:spTgt spid="8"/>
                      </p:tgtEl>
                    </p:cBhvr>
                  </p:animEffect>
                  <p:animEffect transition="in" filter="fade">
                    <p:cBhvr additive="base">
                      <p:cTn id="8" dur="440" fill="hold"/>
                      <p:tgtEl>
                        <p:spTgt spid="10"/>
                      </p:tgtEl>
                    </p:cBhvr>
                  </p:animEffect>
                  <p:animEffect transition="in" filter="fade">
                    <p:cBhvr additive="base">
                      <p:cTn id="9" dur="440" fill="hold"/>
                      <p:tgtEl>
                        <p:spTgt spid="12"/>
                      </p:tgtEl>
                    </p:cBhvr>
                  </p:animEffect>
                  <p:animEffect transition="in" filter="fade">
                    <p:cBhvr additive="base">
                      <p:cTn id="10" dur="440" fill="hold"/>
                      <p:tgtEl>
                        <p:spTgt spid="14"/>
                      </p:tgtEl>
                    </p:cBhvr>
                  </p:animEffect>
                  <p:animEffect transition="in" filter="fade">
                    <p:cBhvr additive="base">
                      <p:cTn id="11" dur="440" fill="hold"/>
                      <p:tgtEl>
                        <p:spTgt spid="16"/>
                      </p:tgtEl>
                    </p:cBhvr>
                  </p:animEffect>
                  <p:animEffect transition="in" filter="fade">
                    <p:cBhvr additive="base">
                      <p:cTn id="12" dur="440" fill="hold"/>
                      <p:tgtEl>
                        <p:spTgt spid="11"/>
                      </p:tgtEl>
                    </p:cBhvr>
                  </p:animEffect>
                </p:childTnLst>
              </p:cTn>
            </p:par>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310896"/>
            <a:ext cx="1965960" cy="45720"/>
          </a:xfrm>
          <a:prstGeom prst="rect">
            <a:avLst/>
          </a:prstGeom>
          <a:solidFill>
            <a:srgbClr val="9E3C37">
              <a:alpha val="34000"/>
            </a:srgbClr>
          </a:solidFill>
          <a:ln>
            <a:noFill/>
          </a:ln>
        </p:spPr>
      </p:sp>
      <p:sp>
        <p:nvSpPr>
          <p:cNvPr id="3" name="Shape 3"/>
          <p:cNvSpPr/>
          <p:nvPr/>
        </p:nvSpPr>
        <p:spPr>
          <a:xfrm>
            <a:off x="658368" y="987552"/>
            <a:ext cx="91440" cy="1463040"/>
          </a:xfrm>
          <a:prstGeom prst="rect">
            <a:avLst/>
          </a:prstGeom>
          <a:solidFill>
            <a:srgbClr val="9E3C37"/>
          </a:solidFill>
          <a:ln>
            <a:noFill/>
          </a:ln>
        </p:spPr>
      </p:sp>
      <p:sp>
        <p:nvSpPr>
          <p:cNvPr id="4" name="Text 4"/>
          <p:cNvSpPr txBox="1"/>
          <p:nvPr/>
        </p:nvSpPr>
        <p:spPr>
          <a:xfrm>
            <a:off x="868680" y="713232"/>
            <a:ext cx="10378440" cy="1097280"/>
          </a:xfrm>
          <a:prstGeom prst="rect">
            <a:avLst/>
          </a:prstGeom>
          <a:noFill/>
          <a:ln>
            <a:noFill/>
          </a:ln>
          <a:effectLst/>
        </p:spPr>
        <p:txBody>
          <a:bodyPr wrap="square" lIns="0" tIns="0" rIns="0" bIns="0"/>
          <a:lstStyle/>
          <a:p>
            <a:pPr algn="l"/>
            <a:r>
              <a:rPr lang="zh-CN" sz="4300" b="0" i="0" dirty="0">
                <a:solidFill>
                  <a:srgbClr val="26231E"/>
                </a:solidFill>
                <a:latin typeface="Source Han Serif SC Heavy"/>
                <a:ea typeface="Source Han Serif SC Heavy"/>
              </a:rPr>
              <a:t>统计口径与解释边界</a:t>
            </a:r>
            <a:endParaRPr lang="zh-CN" sz="4300"/>
          </a:p>
        </p:txBody>
      </p:sp>
      <p:sp>
        <p:nvSpPr>
          <p:cNvPr id="5" name="Shape 5"/>
          <p:cNvSpPr/>
          <p:nvPr/>
        </p:nvSpPr>
        <p:spPr>
          <a:xfrm>
            <a:off x="10835640" y="6473952"/>
            <a:ext cx="658368" cy="45720"/>
          </a:xfrm>
          <a:prstGeom prst="rect">
            <a:avLst/>
          </a:prstGeom>
          <a:solidFill>
            <a:srgbClr val="9E3C37"/>
          </a:solidFill>
          <a:ln>
            <a:noFill/>
          </a:ln>
        </p:spPr>
      </p:sp>
      <p:sp>
        <p:nvSpPr>
          <p:cNvPr id="6" name="Shape 6"/>
          <p:cNvSpPr/>
          <p:nvPr/>
        </p:nvSpPr>
        <p:spPr>
          <a:xfrm>
            <a:off x="1005840" y="2651760"/>
            <a:ext cx="4663440" cy="45720"/>
          </a:xfrm>
          <a:prstGeom prst="rect">
            <a:avLst/>
          </a:prstGeom>
          <a:solidFill>
            <a:srgbClr val="9E3C37">
              <a:alpha val="74000"/>
            </a:srgbClr>
          </a:solidFill>
          <a:ln>
            <a:noFill/>
          </a:ln>
        </p:spPr>
      </p:sp>
      <p:sp>
        <p:nvSpPr>
          <p:cNvPr id="7" name="Text 7"/>
          <p:cNvSpPr txBox="1"/>
          <p:nvPr/>
        </p:nvSpPr>
        <p:spPr>
          <a:xfrm>
            <a:off x="1005840" y="2194560"/>
            <a:ext cx="512064" cy="384048"/>
          </a:xfrm>
          <a:prstGeom prst="rect">
            <a:avLst/>
          </a:prstGeom>
          <a:noFill/>
          <a:ln>
            <a:noFill/>
          </a:ln>
          <a:effectLst/>
        </p:spPr>
        <p:txBody>
          <a:bodyPr wrap="square" lIns="0" tIns="0" rIns="0" bIns="0"/>
          <a:lstStyle/>
          <a:p>
            <a:pPr algn="l"/>
            <a:r>
              <a:rPr lang="zh-CN" sz="1800" b="1" i="0" dirty="0">
                <a:solidFill>
                  <a:srgbClr val="9E3C37"/>
                </a:solidFill>
                <a:latin typeface="Microsoft YaHei"/>
                <a:ea typeface="Microsoft YaHei"/>
              </a:rPr>
              <a:t>01</a:t>
            </a:r>
            <a:endParaRPr lang="zh-CN" sz="1800"/>
          </a:p>
        </p:txBody>
      </p:sp>
      <p:sp>
        <p:nvSpPr>
          <p:cNvPr id="8" name="Text 8"/>
          <p:cNvSpPr txBox="1"/>
          <p:nvPr/>
        </p:nvSpPr>
        <p:spPr>
          <a:xfrm>
            <a:off x="1005840" y="2788920"/>
            <a:ext cx="4663440" cy="2743200"/>
          </a:xfrm>
          <a:prstGeom prst="rect">
            <a:avLst/>
          </a:prstGeom>
          <a:noFill/>
          <a:ln>
            <a:noFill/>
          </a:ln>
          <a:effectLst/>
        </p:spPr>
        <p:txBody>
          <a:bodyPr wrap="square" lIns="0" tIns="0" rIns="0" bIns="0"/>
          <a:lstStyle/>
          <a:p>
            <a:pPr algn="l"/>
            <a:r>
              <a:rPr lang="zh-CN" sz="2800" b="0" i="0" dirty="0">
                <a:solidFill>
                  <a:srgbClr val="66615A"/>
                </a:solidFill>
                <a:latin typeface="Microsoft YaHei"/>
                <a:ea typeface="Microsoft YaHei"/>
              </a:rPr>
              <a:t>世界汇总在报告中承担参照作用，不是与国家具有相同性质的观察对象。</a:t>
            </a:r>
            <a:endParaRPr lang="zh-CN" sz="2800"/>
          </a:p>
        </p:txBody>
      </p:sp>
      <p:sp>
        <p:nvSpPr>
          <p:cNvPr id="9" name="Shape 9"/>
          <p:cNvSpPr/>
          <p:nvPr/>
        </p:nvSpPr>
        <p:spPr>
          <a:xfrm>
            <a:off x="6446520" y="2651760"/>
            <a:ext cx="4663440" cy="45720"/>
          </a:xfrm>
          <a:prstGeom prst="rect">
            <a:avLst/>
          </a:prstGeom>
          <a:solidFill>
            <a:srgbClr val="9E3C37">
              <a:alpha val="74000"/>
            </a:srgbClr>
          </a:solidFill>
          <a:ln>
            <a:noFill/>
          </a:ln>
        </p:spPr>
      </p:sp>
      <p:sp>
        <p:nvSpPr>
          <p:cNvPr id="10" name="Text 10"/>
          <p:cNvSpPr txBox="1"/>
          <p:nvPr/>
        </p:nvSpPr>
        <p:spPr>
          <a:xfrm>
            <a:off x="6446520" y="2194560"/>
            <a:ext cx="512064" cy="384048"/>
          </a:xfrm>
          <a:prstGeom prst="rect">
            <a:avLst/>
          </a:prstGeom>
          <a:noFill/>
          <a:ln>
            <a:noFill/>
          </a:ln>
          <a:effectLst/>
        </p:spPr>
        <p:txBody>
          <a:bodyPr wrap="square" lIns="0" tIns="0" rIns="0" bIns="0"/>
          <a:lstStyle/>
          <a:p>
            <a:pPr algn="l"/>
            <a:r>
              <a:rPr lang="zh-CN" sz="1800" b="1" i="0" dirty="0">
                <a:solidFill>
                  <a:srgbClr val="9E3C37"/>
                </a:solidFill>
                <a:latin typeface="Microsoft YaHei"/>
                <a:ea typeface="Microsoft YaHei"/>
              </a:rPr>
              <a:t>02</a:t>
            </a:r>
            <a:endParaRPr lang="zh-CN" sz="1800"/>
          </a:p>
        </p:txBody>
      </p:sp>
      <p:sp>
        <p:nvSpPr>
          <p:cNvPr id="11" name="Text 11"/>
          <p:cNvSpPr txBox="1"/>
          <p:nvPr/>
        </p:nvSpPr>
        <p:spPr>
          <a:xfrm>
            <a:off x="6446520" y="2788920"/>
            <a:ext cx="4663440" cy="2743200"/>
          </a:xfrm>
          <a:prstGeom prst="rect">
            <a:avLst/>
          </a:prstGeom>
          <a:noFill/>
          <a:ln>
            <a:noFill/>
          </a:ln>
          <a:effectLst/>
        </p:spPr>
        <p:txBody>
          <a:bodyPr wrap="square" lIns="0" tIns="0" rIns="0" bIns="0"/>
          <a:lstStyle/>
          <a:p>
            <a:pPr algn="l"/>
            <a:r>
              <a:rPr lang="zh-CN" sz="2800" b="0" i="0" dirty="0">
                <a:solidFill>
                  <a:srgbClr val="66615A"/>
                </a:solidFill>
                <a:latin typeface="Microsoft YaHei"/>
                <a:ea typeface="Microsoft YaHei"/>
              </a:rPr>
              <a:t>单年汇总观测不能回答变化趋势、政策因果、城乡差异、商业转化或可进入市场规模。</a:t>
            </a:r>
            <a:endParaRPr lang="zh-CN" sz="2800"/>
          </a:p>
        </p:txBody>
      </p:sp>
      <p:sp>
        <p:nvSpPr>
          <p:cNvPr id="12" name="Text 12"/>
          <p:cNvSpPr txBox="1"/>
          <p:nvPr/>
        </p:nvSpPr>
        <p:spPr>
          <a:xfrm>
            <a:off x="868680" y="6364224"/>
            <a:ext cx="1095725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[S01][S03] 引用条目详见资料来源页</a:t>
            </a:r>
            <a:endParaRPr lang="zh-CN" sz="1200"/>
          </a:p>
        </p:txBody>
      </p:sp>
    </p:spTree>
  </p:cSld>
  <p:clrMapOvr>
    <a:masterClrMapping/>
  </p:clrMapOvr>
  <p:transition spd="fast">
    <p:fade/>
  </p:transition>
  <p:timing>
    <p:tnLst>
      <p:par>
        <p:cTn id="1" dur="indefinite" restart="never" nodeType="tmRoot">
          <p:childTnLst>
            <p:par>
              <p:cTn id="4" dur="440" fill="hold">
                <p:stCondLst>
                  <p:cond delay="60"/>
                </p:stCondLst>
                <p:childTnLst>
                  <p:animEffect transition="in" filter="fade">
                    <p:cBhvr additive="base">
                      <p:cTn id="2" dur="440" fill="hold"/>
                      <p:tgtEl>
                        <p:spTgt spid="4"/>
                      </p:tgtEl>
                    </p:cBhvr>
                  </p:animEffect>
                  <p:animMotion origin="layout" pathEditMode="relative" path="m 0 0.035 l 0 -0.035 e">
                    <p:cBhvr additive="base">
                      <p:cTn id="3" dur="440" fill="hold"/>
                      <p:tgtEl>
                        <p:spTgt spid="4"/>
                      </p:tgtEl>
                      <p:attrNameLst>
                        <p:attrName>ppt_x</p:attrName>
                        <p:attrName>ppt_y</p:attrName>
                      </p:attrNameLst>
                    </p:cBhvr>
                  </p:animMotion>
                </p:childTnLst>
              </p:cTn>
            </p:par>
            <p:par>
              <p:cTn id="9" dur="440" fill="hold">
                <p:stCondLst>
                  <p:cond delay="580"/>
                </p:stCondLst>
                <p:childTnLst>
                  <p:animEffect transition="in" filter="fade">
                    <p:cBhvr additive="base">
                      <p:cTn id="5" dur="440" fill="hold"/>
                      <p:tgtEl>
                        <p:spTgt spid="7"/>
                      </p:tgtEl>
                    </p:cBhvr>
                  </p:animEffect>
                  <p:animEffect transition="in" filter="fade">
                    <p:cBhvr additive="base">
                      <p:cTn id="6" dur="440" fill="hold"/>
                      <p:tgtEl>
                        <p:spTgt spid="8"/>
                      </p:tgtEl>
                    </p:cBhvr>
                  </p:animEffect>
                  <p:animEffect transition="in" filter="fade">
                    <p:cBhvr additive="base">
                      <p:cTn id="7" dur="440" fill="hold"/>
                      <p:tgtEl>
                        <p:spTgt spid="10"/>
                      </p:tgtEl>
                    </p:cBhvr>
                  </p:animEffect>
                  <p:animEffect transition="in" filter="fade">
                    <p:cBhvr additive="base">
                      <p:cTn id="8" dur="440" fill="hold"/>
                      <p:tgtEl>
                        <p:spTgt spid="11"/>
                      </p:tgtEl>
                    </p:cBhvr>
                  </p:animEffect>
                </p:childTnLst>
              </p:cTn>
            </p:par>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EEE3"/>
        </a:solidFill>
        <a:effectLst/>
      </p:bgPr>
    </p:bg>
    <p:spTree>
      <p:nvGrpSpPr>
        <p:cNvPr id="1" name=""/>
        <p:cNvGrpSpPr/>
        <p:nvPr/>
      </p:nvGrpSpPr>
      <p:grpSpPr>
        <a:xfrm>
          <a:off x="0" y="0"/>
          <a:ext cx="0" cy="0"/>
          <a:chOff x="0" y="0"/>
          <a:chExt cx="0" cy="0"/>
        </a:xfrm>
      </p:grpSpPr>
      <p:sp>
        <p:nvSpPr>
          <p:cNvPr id="2" name="Shape 2"/>
          <p:cNvSpPr/>
          <p:nvPr/>
        </p:nvSpPr>
        <p:spPr>
          <a:xfrm>
            <a:off x="658368" y="310896"/>
            <a:ext cx="1965960" cy="45720"/>
          </a:xfrm>
          <a:prstGeom prst="rect">
            <a:avLst/>
          </a:prstGeom>
          <a:solidFill>
            <a:srgbClr val="9E3C37">
              <a:alpha val="34000"/>
            </a:srgbClr>
          </a:solidFill>
          <a:ln>
            <a:noFill/>
          </a:ln>
        </p:spPr>
      </p:sp>
      <p:sp>
        <p:nvSpPr>
          <p:cNvPr id="3" name="Shape 3"/>
          <p:cNvSpPr/>
          <p:nvPr/>
        </p:nvSpPr>
        <p:spPr>
          <a:xfrm>
            <a:off x="658368" y="384048"/>
            <a:ext cx="1417320" cy="45720"/>
          </a:xfrm>
          <a:prstGeom prst="rect">
            <a:avLst/>
          </a:prstGeom>
          <a:solidFill>
            <a:srgbClr val="9E3C37"/>
          </a:solidFill>
          <a:ln>
            <a:noFill/>
          </a:ln>
        </p:spPr>
      </p:sp>
      <p:sp>
        <p:nvSpPr>
          <p:cNvPr id="4" name="Text 4"/>
          <p:cNvSpPr txBox="1"/>
          <p:nvPr/>
        </p:nvSpPr>
        <p:spPr>
          <a:xfrm>
            <a:off x="868680" y="868680"/>
            <a:ext cx="10378440" cy="1645920"/>
          </a:xfrm>
          <a:prstGeom prst="rect">
            <a:avLst/>
          </a:prstGeom>
          <a:noFill/>
          <a:ln>
            <a:noFill/>
          </a:ln>
          <a:effectLst/>
        </p:spPr>
        <p:txBody>
          <a:bodyPr wrap="square" lIns="0" tIns="0" rIns="0" bIns="0"/>
          <a:lstStyle/>
          <a:p>
            <a:pPr algn="l"/>
            <a:r>
              <a:rPr lang="zh-CN" sz="4000" b="0" i="0" dirty="0">
                <a:solidFill>
                  <a:srgbClr val="26231E"/>
                </a:solidFill>
                <a:latin typeface="Source Han Serif SC Heavy"/>
                <a:ea typeface="Source Han Serif SC Heavy"/>
              </a:rPr>
              <a:t>三国互联网使用率</a:t>
            </a:r>
            <a:endParaRPr lang="zh-CN" sz="4000"/>
          </a:p>
          <a:p>
            <a:pPr algn="l"/>
            <a:r>
              <a:rPr lang="zh-CN" sz="4000" b="0" i="0" dirty="0">
                <a:solidFill>
                  <a:srgbClr val="26231E"/>
                </a:solidFill>
                <a:latin typeface="Source Han Serif SC Heavy"/>
                <a:ea typeface="Source Han Serif SC Heavy"/>
              </a:rPr>
              <a:t>均高于世界汇总</a:t>
            </a:r>
            <a:endParaRPr lang="zh-CN" sz="4000"/>
          </a:p>
        </p:txBody>
      </p:sp>
      <p:sp>
        <p:nvSpPr>
          <p:cNvPr id="5" name="Shape 5"/>
          <p:cNvSpPr/>
          <p:nvPr/>
        </p:nvSpPr>
        <p:spPr>
          <a:xfrm>
            <a:off x="868680" y="5248656"/>
            <a:ext cx="329184" cy="45720"/>
          </a:xfrm>
          <a:prstGeom prst="rect">
            <a:avLst/>
          </a:prstGeom>
          <a:solidFill>
            <a:srgbClr val="9E3C37">
              <a:alpha val="74000"/>
            </a:srgbClr>
          </a:solidFill>
          <a:ln>
            <a:noFill/>
          </a:ln>
        </p:spPr>
      </p:sp>
      <p:sp>
        <p:nvSpPr>
          <p:cNvPr id="6" name="Text 6"/>
          <p:cNvSpPr txBox="1"/>
          <p:nvPr/>
        </p:nvSpPr>
        <p:spPr>
          <a:xfrm>
            <a:off x="1371600" y="5029200"/>
            <a:ext cx="9829800" cy="822960"/>
          </a:xfrm>
          <a:prstGeom prst="rect">
            <a:avLst/>
          </a:prstGeom>
          <a:noFill/>
          <a:ln>
            <a:noFill/>
          </a:ln>
          <a:effectLst/>
        </p:spPr>
        <p:txBody>
          <a:bodyPr wrap="square" lIns="0" tIns="0" rIns="0" bIns="0"/>
          <a:lstStyle/>
          <a:p>
            <a:pPr algn="l"/>
            <a:r>
              <a:rPr lang="zh-CN" sz="2200" b="0" i="0" dirty="0">
                <a:solidFill>
                  <a:srgbClr val="66615A"/>
                </a:solidFill>
                <a:latin typeface="Microsoft YaHei"/>
                <a:ea typeface="Microsoft YaHei"/>
              </a:rPr>
              <a:t>下一步：任何更宽泛的基础设施、政策或市场判断,都需要新增的直接证据</a:t>
            </a:r>
            <a:endParaRPr lang="zh-CN" sz="2200"/>
          </a:p>
        </p:txBody>
      </p:sp>
      <p:graphicFrame>
        <p:nvGraphicFramePr>
          <p:cNvPr id="7" name="Table 7"/>
          <p:cNvGraphicFramePr>
            <a:graphicFrameLocks noGrp="1"/>
          </p:cNvGraphicFramePr>
          <p:nvPr/>
        </p:nvGraphicFramePr>
        <p:xfrm>
          <a:off x="868680" y="2743200"/>
          <a:ext cx="10607040" cy="1874520"/>
        </p:xfrm>
        <a:graphic>
          <a:graphicData uri="http://schemas.openxmlformats.org/drawingml/2006/table">
            <a:tbl>
              <a:tblPr firstRow="1" bandRow="1">
                <a:tableStyleId>{5C22544A-7EE6-4342-B048-85BDC9FD1C3A}</a:tableStyleId>
              </a:tblPr>
              <a:tblGrid>
                <a:gridCol w="2651760"/>
                <a:gridCol w="2651760"/>
                <a:gridCol w="2651760"/>
                <a:gridCol w="2651760"/>
              </a:tblGrid>
              <a:tr h="937260">
                <a:tc>
                  <a:txBody>
                    <a:bodyPr/>
                    <a:lstStyle/>
                    <a:p>
                      <a:pPr algn="l"/>
                      <a:r>
                        <a:rPr lang="zh-CN" sz="1800" b="1">
                          <a:solidFill>
                            <a:srgbClr val="66615A"/>
                          </a:solidFill>
                          <a:latin typeface="Microsoft YaHei"/>
                          <a:ea typeface="Microsoft YaHei"/>
                        </a:rPr>
                        <a:t>与世界汇总的差</a:t>
                      </a:r>
                      <a:br/>
                      <a:r>
                        <a:rPr lang="zh-CN" sz="1800" b="1">
                          <a:solidFill>
                            <a:srgbClr val="66615A"/>
                          </a:solidFill>
                          <a:latin typeface="Microsoft YaHei"/>
                          <a:ea typeface="Microsoft YaHei"/>
                        </a:rPr>
                        <a:t>（百分点）</a:t>
                      </a:r>
                      <a:endParaRPr lang="zh-CN" sz="1800"/>
                    </a:p>
                  </a:txBody>
                  <a:tcPr marL="91440" marR="91440" marT="45720" marB="45720" anchor="t">
                    <a:solidFill>
                      <a:srgbClr val="F3EEE3"/>
                    </a:solidFill>
                  </a:tcPr>
                </a:tc>
                <a:tc>
                  <a:txBody>
                    <a:bodyPr/>
                    <a:lstStyle/>
                    <a:p>
                      <a:pPr algn="l"/>
                      <a:r>
                        <a:rPr lang="zh-CN" sz="1800" b="1">
                          <a:solidFill>
                            <a:srgbClr val="66615A"/>
                          </a:solidFill>
                          <a:latin typeface="Microsoft YaHei"/>
                          <a:ea typeface="Microsoft YaHei"/>
                        </a:rPr>
                        <a:t>新加坡</a:t>
                      </a:r>
                      <a:endParaRPr lang="zh-CN" sz="1800"/>
                    </a:p>
                  </a:txBody>
                  <a:tcPr marL="91440" marR="91440" marT="45720" marB="45720" anchor="t">
                    <a:solidFill>
                      <a:srgbClr val="F3EEE3"/>
                    </a:solidFill>
                  </a:tcPr>
                </a:tc>
                <a:tc>
                  <a:txBody>
                    <a:bodyPr/>
                    <a:lstStyle/>
                    <a:p>
                      <a:pPr algn="l"/>
                      <a:r>
                        <a:rPr lang="zh-CN" sz="1800" b="1">
                          <a:solidFill>
                            <a:srgbClr val="66615A"/>
                          </a:solidFill>
                          <a:latin typeface="Microsoft YaHei"/>
                          <a:ea typeface="Microsoft YaHei"/>
                        </a:rPr>
                        <a:t>中国</a:t>
                      </a:r>
                      <a:endParaRPr lang="zh-CN" sz="1800"/>
                    </a:p>
                  </a:txBody>
                  <a:tcPr marL="91440" marR="91440" marT="45720" marB="45720" anchor="t">
                    <a:solidFill>
                      <a:srgbClr val="F3EEE3"/>
                    </a:solidFill>
                  </a:tcPr>
                </a:tc>
                <a:tc>
                  <a:txBody>
                    <a:bodyPr/>
                    <a:lstStyle/>
                    <a:p>
                      <a:pPr algn="l"/>
                      <a:r>
                        <a:rPr lang="zh-CN" sz="1800" b="1">
                          <a:solidFill>
                            <a:srgbClr val="66615A"/>
                          </a:solidFill>
                          <a:latin typeface="Microsoft YaHei"/>
                          <a:ea typeface="Microsoft YaHei"/>
                        </a:rPr>
                        <a:t>哥伦比亚</a:t>
                      </a:r>
                      <a:endParaRPr lang="zh-CN" sz="1800"/>
                    </a:p>
                  </a:txBody>
                  <a:tcPr marL="91440" marR="91440" marT="45720" marB="45720" anchor="t">
                    <a:solidFill>
                      <a:srgbClr val="F3EEE3"/>
                    </a:solidFill>
                  </a:tcPr>
                </a:tc>
              </a:tr>
              <a:tr h="937260">
                <a:tc>
                  <a:txBody>
                    <a:bodyPr/>
                    <a:lstStyle/>
                    <a:p>
                      <a:pPr algn="l"/>
                      <a:r>
                        <a:rPr lang="zh-CN" sz="3400" b="0">
                          <a:solidFill>
                            <a:srgbClr val="9E3C37"/>
                          </a:solidFill>
                          <a:latin typeface="Microsoft YaHei"/>
                          <a:ea typeface="Microsoft YaHei"/>
                        </a:rPr>
                        <a:t>百分点差</a:t>
                      </a:r>
                      <a:endParaRPr lang="zh-CN" sz="3400"/>
                    </a:p>
                  </a:txBody>
                  <a:tcPr marL="91440" marR="91440" marT="45720" marB="45720" anchor="t">
                    <a:solidFill>
                      <a:srgbClr val="F3EEE3"/>
                    </a:solidFill>
                  </a:tcPr>
                </a:tc>
                <a:tc>
                  <a:txBody>
                    <a:bodyPr/>
                    <a:lstStyle/>
                    <a:p>
                      <a:pPr algn="l"/>
                      <a:r>
                        <a:rPr lang="zh-CN" sz="3400" b="0">
                          <a:solidFill>
                            <a:srgbClr val="9E3C37"/>
                          </a:solidFill>
                          <a:latin typeface="Microsoft YaHei"/>
                          <a:ea typeface="Microsoft YaHei"/>
                        </a:rPr>
                        <a:t>23.18</a:t>
                      </a:r>
                      <a:endParaRPr lang="zh-CN" sz="3400"/>
                    </a:p>
                  </a:txBody>
                  <a:tcPr marL="91440" marR="91440" marT="45720" marB="45720" anchor="t">
                    <a:solidFill>
                      <a:srgbClr val="F3EEE3"/>
                    </a:solidFill>
                  </a:tcPr>
                </a:tc>
                <a:tc>
                  <a:txBody>
                    <a:bodyPr/>
                    <a:lstStyle/>
                    <a:p>
                      <a:pPr algn="l"/>
                      <a:r>
                        <a:rPr lang="zh-CN" sz="3400" b="0">
                          <a:solidFill>
                            <a:srgbClr val="9E3C37"/>
                          </a:solidFill>
                          <a:latin typeface="Microsoft YaHei"/>
                          <a:ea typeface="Microsoft YaHei"/>
                        </a:rPr>
                        <a:t>20.80</a:t>
                      </a:r>
                      <a:endParaRPr lang="zh-CN" sz="3400"/>
                    </a:p>
                  </a:txBody>
                  <a:tcPr marL="91440" marR="91440" marT="45720" marB="45720" anchor="t">
                    <a:solidFill>
                      <a:srgbClr val="F3EEE3"/>
                    </a:solidFill>
                  </a:tcPr>
                </a:tc>
                <a:tc>
                  <a:txBody>
                    <a:bodyPr/>
                    <a:lstStyle/>
                    <a:p>
                      <a:pPr algn="l"/>
                      <a:r>
                        <a:rPr lang="zh-CN" sz="3400" b="0">
                          <a:solidFill>
                            <a:srgbClr val="9E3C37"/>
                          </a:solidFill>
                          <a:latin typeface="Microsoft YaHei"/>
                          <a:ea typeface="Microsoft YaHei"/>
                        </a:rPr>
                        <a:t>8.15</a:t>
                      </a:r>
                      <a:endParaRPr lang="zh-CN" sz="3400"/>
                    </a:p>
                  </a:txBody>
                  <a:tcPr marL="91440" marR="91440" marT="45720" marB="45720" anchor="t">
                    <a:solidFill>
                      <a:srgbClr val="F3EEE3"/>
                    </a:solidFill>
                  </a:tcPr>
                </a:tc>
              </a:tr>
            </a:tbl>
          </a:graphicData>
        </a:graphic>
      </p:graphicFrame>
      <p:sp>
        <p:nvSpPr>
          <p:cNvPr id="8" name="Text 8"/>
          <p:cNvSpPr txBox="1"/>
          <p:nvPr/>
        </p:nvSpPr>
        <p:spPr>
          <a:xfrm>
            <a:off x="868680" y="6364224"/>
            <a:ext cx="10957255" cy="402336"/>
          </a:xfrm>
          <a:prstGeom prst="rect">
            <a:avLst/>
          </a:prstGeom>
          <a:noFill/>
          <a:ln>
            <a:noFill/>
          </a:ln>
          <a:effectLst/>
        </p:spPr>
        <p:txBody>
          <a:bodyPr wrap="square" lIns="0" tIns="0" rIns="0" bIns="0"/>
          <a:lstStyle/>
          <a:p>
            <a:pPr algn="l"/>
            <a:r>
              <a:rPr lang="zh-CN" sz="1200" b="0" i="0" dirty="0">
                <a:solidFill>
                  <a:srgbClr val="66615A"/>
                </a:solidFill>
                <a:latin typeface="Microsoft YaHei"/>
                <a:ea typeface="Microsoft YaHei"/>
              </a:rPr>
              <a:t>[S01][S02][S03][S04][S05] 引用条目详见资料来源页</a:t>
            </a:r>
            <a:endParaRPr lang="zh-CN" sz="1200"/>
          </a:p>
        </p:txBody>
      </p:sp>
    </p:spTree>
  </p:cSld>
  <p:clrMapOvr>
    <a:masterClrMapping/>
  </p:clrMapOvr>
  <p:transition spd="fast">
    <p:dissolve/>
  </p:transition>
  <p:timing>
    <p:tnLst>
      <p:par>
        <p:cTn id="1" dur="indefinite" restart="never" nodeType="tmRoot">
          <p:childTnLst>
            <p:par>
              <p:cTn id="3" dur="480" fill="hold">
                <p:stCondLst>
                  <p:cond delay="80"/>
                </p:stCondLst>
                <p:childTnLst>
                  <p:animEffect transition="in" filter="fade">
                    <p:cBhvr additive="base">
                      <p:cTn id="2" dur="480" fill="hold"/>
                      <p:tgtEl>
                        <p:spTgt spid="4"/>
                      </p:tgtEl>
                    </p:cBhvr>
                  </p:animEffect>
                </p:childTnLst>
              </p:cTn>
            </p:par>
            <p:par>
              <p:cTn id="6" dur="500" fill="hold">
                <p:stCondLst>
                  <p:cond delay="660"/>
                </p:stCondLst>
                <p:childTnLst>
                  <p:animEffect transition="in" filter="fade">
                    <p:cBhvr additive="base">
                      <p:cTn id="4" dur="500" fill="hold"/>
                      <p:tgtEl>
                        <p:spTgt spid="6"/>
                      </p:tgtEl>
                    </p:cBhvr>
                  </p:animEffect>
                  <p:animScale zoomContents="1">
                    <p:cBhvr additive="base">
                      <p:cTn id="5" dur="500" fill="hold"/>
                      <p:tgtEl>
                        <p:spTgt spid="6"/>
                      </p:tgtEl>
                    </p:cBhvr>
                    <p:from x="94000" y="94000"/>
                    <p:to x="100000" y="100000"/>
                  </p:animScale>
                </p:childTnLst>
              </p:cTn>
            </p:par>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0E8"/>
        </a:solidFill>
        <a:effectLst/>
      </p:bgPr>
    </p:bg>
    <p:spTree>
      <p:nvGrpSpPr>
        <p:cNvPr id="1" name=""/>
        <p:cNvGrpSpPr/>
        <p:nvPr/>
      </p:nvGrpSpPr>
      <p:grpSpPr>
        <a:xfrm>
          <a:off x="0" y="0"/>
          <a:ext cx="0" cy="0"/>
          <a:chOff x="0" y="0"/>
          <a:chExt cx="0" cy="0"/>
        </a:xfrm>
      </p:grpSpPr>
      <p:sp>
        <p:nvSpPr>
          <p:cNvPr id="2" name="Shape 2"/>
          <p:cNvSpPr/>
          <p:nvPr/>
        </p:nvSpPr>
        <p:spPr>
          <a:xfrm>
            <a:off x="786384" y="530352"/>
            <a:ext cx="658368" cy="45720"/>
          </a:xfrm>
          <a:prstGeom prst="rect">
            <a:avLst/>
          </a:prstGeom>
          <a:solidFill>
            <a:srgbClr val="9E3C37"/>
          </a:solidFill>
          <a:ln>
            <a:noFill/>
          </a:ln>
        </p:spPr>
      </p:sp>
      <p:sp>
        <p:nvSpPr>
          <p:cNvPr id="3" name="Text 3"/>
          <p:cNvSpPr txBox="1"/>
          <p:nvPr/>
        </p:nvSpPr>
        <p:spPr>
          <a:xfrm>
            <a:off x="786384" y="713232"/>
            <a:ext cx="5029200" cy="640080"/>
          </a:xfrm>
          <a:prstGeom prst="rect">
            <a:avLst/>
          </a:prstGeom>
          <a:noFill/>
          <a:ln>
            <a:noFill/>
          </a:ln>
          <a:effectLst/>
        </p:spPr>
        <p:txBody>
          <a:bodyPr wrap="square" lIns="0" tIns="0" rIns="0" bIns="0"/>
          <a:lstStyle/>
          <a:p>
            <a:pPr algn="l"/>
            <a:r>
              <a:rPr lang="zh-CN" sz="2800" b="0" i="0" dirty="0">
                <a:solidFill>
                  <a:srgbClr val="26231E"/>
                </a:solidFill>
                <a:latin typeface="Source Han Serif SC Heavy"/>
                <a:ea typeface="Source Han Serif SC Heavy"/>
              </a:rPr>
              <a:t>资料来源</a:t>
            </a:r>
            <a:endParaRPr lang="zh-CN" sz="2800"/>
          </a:p>
        </p:txBody>
      </p:sp>
      <p:sp>
        <p:nvSpPr>
          <p:cNvPr id="4" name="Text 4"/>
          <p:cNvSpPr txBox="1"/>
          <p:nvPr/>
        </p:nvSpPr>
        <p:spPr>
          <a:xfrm>
            <a:off x="786384" y="1353312"/>
            <a:ext cx="7498080" cy="384048"/>
          </a:xfrm>
          <a:prstGeom prst="rect">
            <a:avLst/>
          </a:prstGeom>
          <a:noFill/>
          <a:ln>
            <a:noFill/>
          </a:ln>
          <a:effectLst/>
        </p:spPr>
        <p:txBody>
          <a:bodyPr wrap="square" lIns="0" tIns="0" rIns="0" bIns="0"/>
          <a:lstStyle/>
          <a:p>
            <a:pPr algn="l"/>
            <a:r>
              <a:rPr lang="zh-CN" sz="1600" b="0" i="0" dirty="0">
                <a:solidFill>
                  <a:srgbClr val="66615A"/>
                </a:solidFill>
                <a:latin typeface="Microsoft YaHei"/>
                <a:ea typeface="Microsoft YaHei"/>
              </a:rPr>
              <a:t>5 项引用条目，编号对应正文出处</a:t>
            </a:r>
            <a:endParaRPr lang="zh-CN" sz="1600"/>
          </a:p>
        </p:txBody>
      </p:sp>
      <p:sp>
        <p:nvSpPr>
          <p:cNvPr id="5" name="Text 5"/>
          <p:cNvSpPr txBox="1"/>
          <p:nvPr/>
        </p:nvSpPr>
        <p:spPr>
          <a:xfrm>
            <a:off x="786384" y="1847088"/>
            <a:ext cx="4983480" cy="1261872"/>
          </a:xfrm>
          <a:prstGeom prst="rect">
            <a:avLst/>
          </a:prstGeom>
          <a:noFill/>
          <a:ln>
            <a:noFill/>
          </a:ln>
          <a:effectLst/>
        </p:spPr>
        <p:txBody>
          <a:bodyPr wrap="square" lIns="0" tIns="0" rIns="0" bIns="0"/>
          <a:lstStyle/>
          <a:p>
            <a:pPr algn="l"/>
            <a:r>
              <a:rPr lang="zh-CN" sz="2000" b="0" i="0" dirty="0">
                <a:solidFill>
                  <a:srgbClr val="66615A"/>
                </a:solidFill>
                <a:latin typeface="Microsoft YaHei"/>
                <a:ea typeface="Microsoft YaHei"/>
              </a:rPr>
              <a:t>[S01] 互联网使用者指标定义</a:t>
            </a:r>
            <a:endParaRPr lang="zh-CN" sz="2000"/>
          </a:p>
          <a:p>
            <a:pPr algn="l"/>
            <a:r>
              <a:rPr lang="zh-CN" sz="2000" b="0" i="0" dirty="0">
                <a:solidFill>
                  <a:srgbClr val="66615A"/>
                </a:solidFill>
                <a:latin typeface="Microsoft YaHei"/>
                <a:ea typeface="Microsoft YaHei"/>
              </a:rPr>
              <a:t>· 世界银行</a:t>
            </a:r>
            <a:endParaRPr lang="zh-CN" sz="2000"/>
          </a:p>
        </p:txBody>
      </p:sp>
      <p:sp>
        <p:nvSpPr>
          <p:cNvPr id="6" name="Text 6"/>
          <p:cNvSpPr txBox="1"/>
          <p:nvPr/>
        </p:nvSpPr>
        <p:spPr>
          <a:xfrm>
            <a:off x="786384" y="3218688"/>
            <a:ext cx="4983480" cy="1261872"/>
          </a:xfrm>
          <a:prstGeom prst="rect">
            <a:avLst/>
          </a:prstGeom>
          <a:noFill/>
          <a:ln>
            <a:noFill/>
          </a:ln>
          <a:effectLst/>
        </p:spPr>
        <p:txBody>
          <a:bodyPr wrap="square" lIns="0" tIns="0" rIns="0" bIns="0"/>
          <a:lstStyle/>
          <a:p>
            <a:pPr algn="l"/>
            <a:r>
              <a:rPr lang="zh-CN" sz="2000" b="0" i="0" dirty="0">
                <a:solidFill>
                  <a:srgbClr val="66615A"/>
                </a:solidFill>
                <a:latin typeface="Microsoft YaHei"/>
                <a:ea typeface="Microsoft YaHei"/>
              </a:rPr>
              <a:t>[S02] 新加坡互联网使用率（2024）</a:t>
            </a:r>
            <a:endParaRPr lang="zh-CN" sz="2000"/>
          </a:p>
          <a:p>
            <a:pPr algn="l"/>
            <a:r>
              <a:rPr lang="zh-CN" sz="2000" b="0" i="0" dirty="0">
                <a:solidFill>
                  <a:srgbClr val="66615A"/>
                </a:solidFill>
                <a:latin typeface="Microsoft YaHei"/>
                <a:ea typeface="Microsoft YaHei"/>
              </a:rPr>
              <a:t>· 世界银行</a:t>
            </a:r>
            <a:endParaRPr lang="zh-CN" sz="2000"/>
          </a:p>
        </p:txBody>
      </p:sp>
      <p:sp>
        <p:nvSpPr>
          <p:cNvPr id="7" name="Text 7"/>
          <p:cNvSpPr txBox="1"/>
          <p:nvPr/>
        </p:nvSpPr>
        <p:spPr>
          <a:xfrm>
            <a:off x="786384" y="4590288"/>
            <a:ext cx="4983480" cy="1261872"/>
          </a:xfrm>
          <a:prstGeom prst="rect">
            <a:avLst/>
          </a:prstGeom>
          <a:noFill/>
          <a:ln>
            <a:noFill/>
          </a:ln>
          <a:effectLst/>
        </p:spPr>
        <p:txBody>
          <a:bodyPr wrap="square" lIns="0" tIns="0" rIns="0" bIns="0"/>
          <a:lstStyle/>
          <a:p>
            <a:pPr algn="l"/>
            <a:r>
              <a:rPr lang="zh-CN" sz="2000" b="0" i="0" dirty="0">
                <a:solidFill>
                  <a:srgbClr val="66615A"/>
                </a:solidFill>
                <a:latin typeface="Microsoft YaHei"/>
                <a:ea typeface="Microsoft YaHei"/>
              </a:rPr>
              <a:t>[S03] 世界总体互联网使用率（2024）</a:t>
            </a:r>
            <a:endParaRPr lang="zh-CN" sz="2000"/>
          </a:p>
          <a:p>
            <a:pPr algn="l"/>
            <a:r>
              <a:rPr lang="zh-CN" sz="2000" b="0" i="0" dirty="0">
                <a:solidFill>
                  <a:srgbClr val="66615A"/>
                </a:solidFill>
                <a:latin typeface="Microsoft YaHei"/>
                <a:ea typeface="Microsoft YaHei"/>
              </a:rPr>
              <a:t>· 世界银行</a:t>
            </a:r>
            <a:endParaRPr lang="zh-CN" sz="2000"/>
          </a:p>
        </p:txBody>
      </p:sp>
      <p:sp>
        <p:nvSpPr>
          <p:cNvPr id="8" name="Text 8"/>
          <p:cNvSpPr txBox="1"/>
          <p:nvPr/>
        </p:nvSpPr>
        <p:spPr>
          <a:xfrm>
            <a:off x="6263640" y="1847088"/>
            <a:ext cx="4983480" cy="1261872"/>
          </a:xfrm>
          <a:prstGeom prst="rect">
            <a:avLst/>
          </a:prstGeom>
          <a:noFill/>
          <a:ln>
            <a:noFill/>
          </a:ln>
          <a:effectLst/>
        </p:spPr>
        <p:txBody>
          <a:bodyPr wrap="square" lIns="0" tIns="0" rIns="0" bIns="0"/>
          <a:lstStyle/>
          <a:p>
            <a:pPr algn="l"/>
            <a:r>
              <a:rPr lang="zh-CN" sz="2000" b="0" i="0" dirty="0">
                <a:solidFill>
                  <a:srgbClr val="66615A"/>
                </a:solidFill>
                <a:latin typeface="Microsoft YaHei"/>
                <a:ea typeface="Microsoft YaHei"/>
              </a:rPr>
              <a:t>[S04] 哥伦比亚互联网使用率（2024）</a:t>
            </a:r>
            <a:endParaRPr lang="zh-CN" sz="2000"/>
          </a:p>
          <a:p>
            <a:pPr algn="l"/>
            <a:r>
              <a:rPr lang="zh-CN" sz="2000" b="0" i="0" dirty="0">
                <a:solidFill>
                  <a:srgbClr val="66615A"/>
                </a:solidFill>
                <a:latin typeface="Microsoft YaHei"/>
                <a:ea typeface="Microsoft YaHei"/>
              </a:rPr>
              <a:t>· 世界银行</a:t>
            </a:r>
            <a:endParaRPr lang="zh-CN" sz="2000"/>
          </a:p>
        </p:txBody>
      </p:sp>
      <p:sp>
        <p:nvSpPr>
          <p:cNvPr id="9" name="Text 9"/>
          <p:cNvSpPr txBox="1"/>
          <p:nvPr/>
        </p:nvSpPr>
        <p:spPr>
          <a:xfrm>
            <a:off x="6263640" y="3218688"/>
            <a:ext cx="4983480" cy="1261872"/>
          </a:xfrm>
          <a:prstGeom prst="rect">
            <a:avLst/>
          </a:prstGeom>
          <a:noFill/>
          <a:ln>
            <a:noFill/>
          </a:ln>
          <a:effectLst/>
        </p:spPr>
        <p:txBody>
          <a:bodyPr wrap="square" lIns="0" tIns="0" rIns="0" bIns="0"/>
          <a:lstStyle/>
          <a:p>
            <a:pPr algn="l"/>
            <a:r>
              <a:rPr lang="zh-CN" sz="2000" b="0" i="0" dirty="0">
                <a:solidFill>
                  <a:srgbClr val="66615A"/>
                </a:solidFill>
                <a:latin typeface="Microsoft YaHei"/>
                <a:ea typeface="Microsoft YaHei"/>
              </a:rPr>
              <a:t>[S05] 中国互联网使用率（2024）</a:t>
            </a:r>
            <a:endParaRPr lang="zh-CN" sz="2000"/>
          </a:p>
          <a:p>
            <a:pPr algn="l"/>
            <a:r>
              <a:rPr lang="zh-CN" sz="2000" b="0" i="0" dirty="0">
                <a:solidFill>
                  <a:srgbClr val="66615A"/>
                </a:solidFill>
                <a:latin typeface="Microsoft YaHei"/>
                <a:ea typeface="Microsoft YaHei"/>
              </a:rPr>
              <a:t>· 世界银行</a:t>
            </a:r>
            <a:endParaRPr lang="zh-CN" sz="2000"/>
          </a:p>
        </p:txBody>
      </p:sp>
    </p:spTree>
  </p:cSld>
  <p:clrMapOvr>
    <a:masterClrMapping/>
  </p:clrMapOvr>
  <p:transition spd="fast">
    <p:fade/>
  </p:transition>
  <p:timing>
    <p:tnLst>
      <p:par>
        <p:cTn id="1" dur="indefinite" restart="never" nodeType="tmRoot">
          <p:childTnLst>
            <p:par>
              <p:cTn id="3" dur="420" fill="hold">
                <p:stCondLst>
                  <p:cond delay="80"/>
                </p:stCondLst>
                <p:childTnLst>
                  <p:animEffect transition="in" filter="fade">
                    <p:cBhvr additive="base">
                      <p:cTn id="2" dur="420" fill="hold"/>
                      <p:tgtEl>
                        <p:spTgt spid="3"/>
                      </p:tgtEl>
                    </p:cBhvr>
                  </p:animEffect>
                </p:childTnLst>
              </p:cTn>
            </p:par>
            <p:par>
              <p:cTn id="5" dur="520" fill="hold">
                <p:stCondLst>
                  <p:cond delay="620"/>
                </p:stCondLst>
                <p:childTnLst>
                  <p:animEffect transition="in" filter="fade">
                    <p:cBhvr additive="base">
                      <p:cTn id="4" dur="520" fill="hold"/>
                      <p:tgtEl>
                        <p:spTgt spid="4"/>
                      </p:tgtEl>
                    </p:cBhvr>
                  </p:animEffect>
                </p:childTnLst>
              </p:cTn>
            </p:par>
          </p:childTnLst>
        </p:cTn>
      </p:par>
    </p:tnLst>
  </p:timing>
</p:sld>
</file>

<file path=ppt/theme/theme1.xml><?xml version="1.0" encoding="utf-8"?>
<a:theme xmlns:a="http://schemas.openxmlformats.org/drawingml/2006/main" name="MerakStar">
  <a:themeElements>
    <a:clrScheme name="MerakStar">
      <a:dk1>
        <a:srgbClr val="26231E"/>
      </a:dk1>
      <a:lt1>
        <a:srgbClr val="F5F0E8"/>
      </a:lt1>
      <a:dk2>
        <a:srgbClr val="66615A"/>
      </a:dk2>
      <a:lt2>
        <a:srgbClr val="EAE2D7"/>
      </a:lt2>
      <a:accent1>
        <a:srgbClr val="9E3C37"/>
      </a:accent1>
      <a:accent2>
        <a:srgbClr val="315B78"/>
      </a:accent2>
      <a:accent3>
        <a:srgbClr val="315B78"/>
      </a:accent3>
      <a:accent4>
        <a:srgbClr val="9E7A2E"/>
      </a:accent4>
      <a:accent5>
        <a:srgbClr val="637747"/>
      </a:accent5>
      <a:accent6>
        <a:srgbClr val="0891B2"/>
      </a:accent6>
      <a:hlink>
        <a:srgbClr val="0563C1"/>
      </a:hlink>
      <a:folHlink>
        <a:srgbClr val="954F72"/>
      </a:folHlink>
    </a:clrScheme>
    <a:fontScheme name="MerakStar">
      <a:majorFont>
        <a:latin typeface="Noto Serif SC"/>
        <a:ea typeface="Noto Sans SC"/>
        <a:cs typeface="Arial"/>
      </a:majorFont>
      <a:minorFont>
        <a:latin typeface="Noto Sans SC"/>
        <a:ea typeface="Noto Sans SC"/>
        <a:cs typeface="Arial"/>
      </a:minorFont>
    </a:fontScheme>
    <a:fmtScheme name="MerakStar">
      <a:fillStyleLst>
        <a:solidFill>
          <a:schemeClr val="phClr"/>
        </a:solidFill>
        <a:solidFill>
          <a:schemeClr val="phClr"/>
        </a:solidFill>
        <a:solidFill>
          <a:schemeClr val="phClr"/>
        </a:solidFill>
      </a:fillStyleLst>
      <a:lnStyleLst>
        <a:ln w="12700" cap="flat" cmpd="sng" algn="ctr">
          <a:solidFill>
            <a:schemeClr val="phClr"/>
          </a:solidFill>
          <a:prstDash val="solid"/>
        </a:ln>
        <a:ln w="12700" cap="flat" cmpd="sng" algn="ctr">
          <a:solidFill>
            <a:schemeClr val="phClr"/>
          </a:solidFill>
          <a:prstDash val="solid"/>
        </a:ln>
        <a:ln w="127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MerakStar PPTX Renderer</Application>
  <PresentationFormat>Widescreen</PresentationFormat>
  <Slides>8</Slides>
  <Notes>0</Notes>
  <HiddenSlides>0</HiddenSlides>
  <MMClips>0</MMClips>
  <ScaleCrop>false</ScaleCrop>
  <Company>MerakStar</Company>
  <LinksUpToDate>false</LinksUpToDate>
  <SharedDoc>false</SharedDoc>
  <HyperlinksChanged>false</HyperlinksChanged>
  <AppVersion>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MerakStar Candidate Fidelity</dc:title>
  <dc:creator>MerakStar</dc:creator>
  <cp:lastModifiedBy>MerakStar</cp:lastModifiedBy>
  <dcterms:created xsi:type="dcterms:W3CDTF">2026-10-05T01:20:07.229Z</dcterms:created>
  <dcterms:modified xsi:type="dcterms:W3CDTF">2026-10-05T01:20:07.229Z</dcterms:modified>
</cp:coreProperties>
</file>