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png" ContentType="image/png"/>
  <Default Extension="jpg" ContentType="image/jpeg"/>
  <Default Extension="jpeg" ContentType="image/jpeg"/>
  <Default Extension="webp" ContentType="image/webp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1695" cy="6858000" type="screen16x9"/>
  <p:notesSz cx="6858000" cy="9144000"/>
  <p:defaultTextStyle>
    <a:defPPr>
      <a:defRPr lang="zh-CN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normalViewPr/>
  <p:slideViewPr/>
  <p:notesTextViewPr/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互联网使用人口占比</c:v>
                </c:pt>
              </c:strCache>
            </c:strRef>
          </c:tx>
          <c:spPr>
            <a:solidFill>
              <a:srgbClr val="9E3C37"/>
            </a:solidFill>
            <a:effectLst/>
          </c:spPr>
          <c:invertIfNegative val="0"/>
          <c:dLbls>
            <c:numFmt formatCode="0.0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6231E"/>
                    </a:solidFill>
                    <a:latin typeface="Microsoft YaHe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中国</c:v>
                  </c:pt>
                  <c:pt idx="1">
                    <c:v>哥伦比亚</c:v>
                  </c:pt>
                  <c:pt idx="2">
                    <c:v>新加坡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92</c:v>
                </c:pt>
                <c:pt idx="1">
                  <c:v>79.34543299</c:v>
                </c:pt>
                <c:pt idx="2">
                  <c:v>94.37757178</c:v>
                </c:pt>
              </c:numCache>
            </c:numRef>
          </c:val>
        </c:ser>
        <c:dLbls>
          <c:numFmt formatCode="0.0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26231E"/>
                  </a:solidFill>
                  <a:latin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</c:barChart>
      <c:scatterChart>
        <c:scatterStyle val="line"/>
        <c:varyColors val="0"/>
        <c:ser>
          <c:idx val="1"/>
          <c:order val="1"/>
          <c:tx>
            <c:v>世界汇总参照</c:v>
          </c:tx>
          <c:spPr>
            <a:ln w="19050" cap="flat">
              <a:solidFill>
                <a:srgbClr val="80786E"/>
              </a:solidFill>
              <a:prstDash val="dash"/>
              <a:round/>
            </a:ln>
          </c:spPr>
          <c:marker>
            <c:symbol val="none"/>
          </c:marker>
          <c:dLbls>
            <c:dLbl>
              <c:idx val="0"/>
              <c:layout>
                <c:manualLayout>
                  <c:xMode val="factor"/>
                  <c:yMode val="factor"/>
                  <c:x val="0"/>
                  <c:y val="-0.155"/>
                </c:manualLayout>
              </c:layout>
              <c:tx>
                <c:strRef>
                  <c:f>Sheet1!$C$2</c:f>
                  <c:strCache>
                    <c:ptCount val="1"/>
                    <c:pt idx="0">
                      <c:v>71.20%</c:v>
                    </c:pt>
                  </c:strCache>
                </c:strRef>
              </c:tx>
              <c:numFmt formatCode="0.00&quot;%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1200">
                      <a:solidFill>
                        <a:srgbClr val="26231E"/>
                      </a:solidFill>
                      <a:latin typeface="Microsoft YaHei"/>
                    </a:defRPr>
                  </a:pPr>
                  <a:endParaRPr lang="zh-CN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Sheet1!$C$2:$C$4</c:f>
              <c:numCache>
                <c:formatCode>0.00"%"</c:formatCode>
                <c:ptCount val="3"/>
                <c:pt idx="0">
                  <c:v>71.2</c:v>
                </c:pt>
                <c:pt idx="1">
                  <c:v>71.2</c:v>
                </c:pt>
                <c:pt idx="2">
                  <c:v>71.2</c:v>
                </c:pt>
              </c:numCache>
            </c:numRef>
          </c:xVal>
          <c:yVal>
            <c:numLit>
              <c:formatCode>General</c:formatCode>
              <c:ptCount val="3"/>
              <c:pt idx="0">
                <c:v>0.5</c:v>
              </c:pt>
              <c:pt idx="1">
                <c:v>2</c:v>
              </c:pt>
              <c:pt idx="2">
                <c:v>3.5</c:v>
              </c:pt>
            </c:numLit>
          </c:yVal>
          <c:smooth val="0"/>
        </c:ser>
        <c:axId val="2094734559"/>
        <c:axId val="2094734558"/>
      </c:scatte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0786E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6615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0786E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%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0786E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6615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valAx>
        <c:axId val="2094734559"/>
        <c:scaling>
          <c:orientation val="minMax"/>
          <c:max val="100"/>
          <c:min val="0"/>
        </c:scaling>
        <c:delete val="1"/>
        <c:axPos val="b"/>
        <c:numFmt formatCode="General" sourceLinked="0"/>
        <c:majorTickMark val="none"/>
        <c:minorTickMark val="none"/>
        <c:tickLblPos val="none"/>
        <c:crossAx val="2094734558"/>
        <c:crosses val="max"/>
      </c:valAx>
      <c:valAx>
        <c:axId val="2094734558"/>
        <c:scaling>
          <c:orientation val="maxMin"/>
          <c:max val="3.5"/>
          <c:min val="0.5"/>
        </c:scaling>
        <c:delete val="1"/>
        <c:axPos val="r"/>
        <c:numFmt formatCode="General" sourceLinked="0"/>
        <c:majorTickMark val="none"/>
        <c:minorTickMark val="none"/>
        <c:tickLblPos val="none"/>
        <c:crossAx val="2094734559"/>
        <c:crosses val="max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1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material-1-paper-grain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 descr="paper-grain"/>
          <p:cNvPicPr>
            <a:picLocks noChangeAspect="1"/>
          </p:cNvPicPr>
          <p:nvPr/>
        </p:nvPicPr>
        <p:blipFill>
          <a:blip r:embed="rId2" cstate="print"/>
          <a:srcRect l="0" r="0" t="0" b="0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Text 3"/>
          <p:cNvSpPr txBox="1"/>
          <p:nvPr/>
        </p:nvSpPr>
        <p:spPr>
          <a:xfrm>
            <a:off x="685800" y="1280160"/>
            <a:ext cx="5669280" cy="20116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5200" b="1" i="0" dirty="0">
                <a:solidFill>
                  <a:srgbClr val="26231E"/>
                </a:solidFill>
                <a:latin typeface="Noto Serif SC"/>
                <a:ea typeface="Noto Serif SC"/>
              </a:rPr>
              <a:t>互联网使用率比较</a:t>
            </a:r>
            <a:endParaRPr lang="zh-CN" sz="5200"/>
          </a:p>
        </p:txBody>
      </p:sp>
      <p:sp>
        <p:nvSpPr>
          <p:cNvPr id="4" name="Text 4"/>
          <p:cNvSpPr txBox="1"/>
          <p:nvPr/>
        </p:nvSpPr>
        <p:spPr>
          <a:xfrm>
            <a:off x="685800" y="475488"/>
            <a:ext cx="3291840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800" b="0" i="0" dirty="0">
                <a:solidFill>
                  <a:srgbClr val="9E3C37"/>
                </a:solidFill>
                <a:latin typeface="Noto Sans SC"/>
                <a:ea typeface="Noto Sans SC"/>
              </a:rPr>
              <a:t>2024</a:t>
            </a:r>
            <a:endParaRPr lang="zh-CN" sz="1800"/>
          </a:p>
        </p:txBody>
      </p:sp>
      <p:sp>
        <p:nvSpPr>
          <p:cNvPr id="5" name="Text 5"/>
          <p:cNvSpPr txBox="1"/>
          <p:nvPr/>
        </p:nvSpPr>
        <p:spPr>
          <a:xfrm>
            <a:off x="685800" y="3767328"/>
            <a:ext cx="10835640" cy="5029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800" b="0" i="0" dirty="0">
                <a:solidFill>
                  <a:srgbClr val="26231E"/>
                </a:solidFill>
                <a:latin typeface="Noto Sans SC"/>
                <a:ea typeface="Noto Sans SC"/>
              </a:rPr>
              <a:t>中国·哥伦比亚·新加坡·世界总体</a:t>
            </a:r>
            <a:endParaRPr lang="zh-CN" sz="1800"/>
          </a:p>
        </p:txBody>
      </p:sp>
      <p:sp>
        <p:nvSpPr>
          <p:cNvPr id="6" name="Text 6"/>
          <p:cNvSpPr txBox="1"/>
          <p:nvPr/>
        </p:nvSpPr>
        <p:spPr>
          <a:xfrm>
            <a:off x="6720840" y="1280160"/>
            <a:ext cx="4754880" cy="65836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800" b="0" i="0" dirty="0">
                <a:solidFill>
                  <a:srgbClr val="26231E"/>
                </a:solidFill>
                <a:latin typeface="Noto Sans SC"/>
                <a:ea typeface="Noto Sans SC"/>
              </a:rPr>
              <a:t>2024年中国互联网使用率为</a:t>
            </a:r>
            <a:endParaRPr lang="zh-CN" sz="1800"/>
          </a:p>
        </p:txBody>
      </p:sp>
      <p:sp>
        <p:nvSpPr>
          <p:cNvPr id="7" name="Text 7"/>
          <p:cNvSpPr txBox="1"/>
          <p:nvPr/>
        </p:nvSpPr>
        <p:spPr>
          <a:xfrm>
            <a:off x="6720840" y="2011680"/>
            <a:ext cx="475488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7600" b="1" i="0" dirty="0">
                <a:solidFill>
                  <a:srgbClr val="9E3C37"/>
                </a:solidFill>
                <a:latin typeface="Noto Sans SC"/>
                <a:ea typeface="Noto Sans SC"/>
              </a:rPr>
              <a:t>92.00%</a:t>
            </a:r>
            <a:endParaRPr lang="zh-CN" sz="7600"/>
          </a:p>
        </p:txBody>
      </p:sp>
      <p:sp>
        <p:nvSpPr>
          <p:cNvPr id="8" name="Text 8"/>
          <p:cNvSpPr txBox="1"/>
          <p:nvPr/>
        </p:nvSpPr>
        <p:spPr>
          <a:xfrm>
            <a:off x="685800" y="4590288"/>
            <a:ext cx="548640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000" b="0" i="0" dirty="0">
                <a:solidFill>
                  <a:srgbClr val="26231E"/>
                </a:solidFill>
                <a:latin typeface="Noto Sans SC"/>
                <a:ea typeface="Noto Sans SC"/>
              </a:rPr>
              <a:t>2024年世界互联网使用率</a:t>
            </a:r>
            <a:endParaRPr lang="zh-CN" sz="2000"/>
          </a:p>
          <a:p>
            <a:pPr algn="l"/>
            <a:r>
              <a:rPr lang="zh-CN" sz="2000" b="0" i="0" dirty="0">
                <a:solidFill>
                  <a:srgbClr val="26231E"/>
                </a:solidFill>
                <a:latin typeface="Noto Sans SC"/>
                <a:ea typeface="Noto Sans SC"/>
              </a:rPr>
              <a:t>汇总为71.20%;</a:t>
            </a:r>
            <a:endParaRPr lang="zh-CN" sz="2000"/>
          </a:p>
          <a:p>
            <a:pPr algn="l"/>
            <a:r>
              <a:rPr lang="zh-CN" sz="2000" b="0" i="0" dirty="0">
                <a:solidFill>
                  <a:srgbClr val="26231E"/>
                </a:solidFill>
                <a:latin typeface="Noto Sans SC"/>
                <a:ea typeface="Noto Sans SC"/>
              </a:rPr>
              <a:t>它是汇总参照,不是第四个国家。</a:t>
            </a:r>
            <a:endParaRPr lang="zh-CN" sz="2000"/>
          </a:p>
        </p:txBody>
      </p:sp>
      <p:sp>
        <p:nvSpPr>
          <p:cNvPr id="9" name="Text 9"/>
          <p:cNvSpPr txBox="1"/>
          <p:nvPr/>
        </p:nvSpPr>
        <p:spPr>
          <a:xfrm>
            <a:off x="6720840" y="4590288"/>
            <a:ext cx="4754880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000" b="0" i="0" dirty="0">
                <a:solidFill>
                  <a:srgbClr val="26231E"/>
                </a:solidFill>
                <a:latin typeface="Noto Sans SC"/>
                <a:ea typeface="Noto Sans SC"/>
              </a:rPr>
              <a:t>仅表示互联网使用比例,</a:t>
            </a:r>
            <a:endParaRPr lang="zh-CN" sz="2000"/>
          </a:p>
          <a:p>
            <a:pPr algn="l"/>
            <a:r>
              <a:rPr lang="zh-CN" sz="2000" b="0" i="0" dirty="0">
                <a:solidFill>
                  <a:srgbClr val="26231E"/>
                </a:solidFill>
                <a:latin typeface="Noto Sans SC"/>
                <a:ea typeface="Noto Sans SC"/>
              </a:rPr>
              <a:t>不等于网速或服务质量。</a:t>
            </a:r>
            <a:endParaRPr lang="zh-CN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par>
              <p:cTn id="4" dur="520" fill="hold">
                <p:stCondLst>
                  <p:cond delay="80"/>
                </p:stCondLst>
                <p:childTnLst>
                  <p:animEffect transition="in" filter="fade">
                    <p:cBhvr additive="base">
                      <p:cTn id="2" dur="520" fill="hold"/>
                      <p:tgtEl>
                        <p:spTgt spid="3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3" dur="520" fill="hold"/>
                      <p:tgtEl>
                        <p:spTgt spid="3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</p:childTnLst>
              </p:cTn>
            </p:par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58368" y="310896"/>
            <a:ext cx="1965960" cy="45720"/>
          </a:xfrm>
          <a:prstGeom prst="rect">
            <a:avLst/>
          </a:prstGeom>
          <a:solidFill>
            <a:srgbClr val="9E3C37">
              <a:alpha val="34000"/>
            </a:srgbClr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658368" y="365760"/>
            <a:ext cx="1371600" cy="4572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1020470" y="764438"/>
            <a:ext cx="10407701" cy="878738"/>
          </a:xfrm>
          <a:prstGeom prst="rect">
            <a:avLst/>
          </a:prstGeom>
          <a:noFill/>
          <a:ln>
            <a:noFill/>
          </a:ln>
          <a:effectLst>
            <a:outerShdw blurRad="38100" dist="12700" dir="5400000" algn="ctr" rotWithShape="0">
              <a:srgbClr val="111827">
                <a:alpha val="18000"/>
              </a:srgbClr>
            </a:outerShdw>
          </a:effectLst>
        </p:spPr>
        <p:txBody>
          <a:bodyPr wrap="square" lIns="0" tIns="0" rIns="0" bIns="0"/>
          <a:lstStyle/>
          <a:p>
            <a:pPr algn="l"/>
            <a:r>
              <a:rPr lang="zh-CN" sz="4300" b="1" i="0" dirty="0">
                <a:solidFill>
                  <a:srgbClr val="26231E"/>
                </a:solidFill>
                <a:latin typeface="Noto Serif SC"/>
                <a:ea typeface="Noto Serif SC"/>
              </a:rPr>
              <a:t>指标定义与比较范围</a:t>
            </a:r>
            <a:endParaRPr lang="zh-CN" sz="4300"/>
          </a:p>
        </p:txBody>
      </p:sp>
      <p:sp>
        <p:nvSpPr>
          <p:cNvPr id="5" name="Shape 5"/>
          <p:cNvSpPr/>
          <p:nvPr/>
        </p:nvSpPr>
        <p:spPr>
          <a:xfrm>
            <a:off x="10835640" y="6473952"/>
            <a:ext cx="658368" cy="4572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6" name="Shape 6"/>
          <p:cNvSpPr/>
          <p:nvPr/>
        </p:nvSpPr>
        <p:spPr>
          <a:xfrm>
            <a:off x="1020470" y="2026310"/>
            <a:ext cx="329184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1020470" y="1733702"/>
            <a:ext cx="384048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1" i="0" dirty="0">
                <a:solidFill>
                  <a:srgbClr val="9E3C37"/>
                </a:solidFill>
                <a:latin typeface="Noto Sans SC"/>
                <a:ea typeface="Noto Sans SC"/>
              </a:rPr>
              <a:t>01</a:t>
            </a:r>
            <a:endParaRPr lang="zh-CN" sz="1200"/>
          </a:p>
        </p:txBody>
      </p:sp>
      <p:sp>
        <p:nvSpPr>
          <p:cNvPr id="8" name="Text 8"/>
          <p:cNvSpPr txBox="1"/>
          <p:nvPr/>
        </p:nvSpPr>
        <p:spPr>
          <a:xfrm>
            <a:off x="1642262" y="1733702"/>
            <a:ext cx="8548726" cy="11704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互联网使用者是过去三个月从任何地点使用过互联网的个人</a:t>
            </a:r>
            <a:endParaRPr lang="zh-CN" sz="2200"/>
          </a:p>
        </p:txBody>
      </p:sp>
      <p:sp>
        <p:nvSpPr>
          <p:cNvPr id="9" name="Shape 9"/>
          <p:cNvSpPr/>
          <p:nvPr/>
        </p:nvSpPr>
        <p:spPr>
          <a:xfrm>
            <a:off x="5733288" y="2940710"/>
            <a:ext cx="5614416" cy="3286354"/>
          </a:xfrm>
          <a:prstGeom prst="rect">
            <a:avLst/>
          </a:prstGeom>
          <a:solidFill>
            <a:srgbClr val="EAE2D7"/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5733288" y="3013862"/>
            <a:ext cx="1051560" cy="4572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pic>
        <p:nvPicPr>
          <p:cNvPr id="11" name="Image 11" descr="指标定义与比较范围 · 辅助氛围材料"/>
          <p:cNvPicPr>
            <a:picLocks noChangeAspect="1"/>
          </p:cNvPicPr>
          <p:nvPr/>
        </p:nvPicPr>
        <p:blipFill>
          <a:blip r:embed="rId2" cstate="print"/>
          <a:srcRect l="42000" r="0" t="20000" b="22000"/>
          <a:stretch>
            <a:fillRect/>
          </a:stretch>
        </p:blipFill>
        <p:spPr>
          <a:xfrm>
            <a:off x="5879186" y="3087014"/>
            <a:ext cx="5322214" cy="299374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Shape 12"/>
          <p:cNvSpPr/>
          <p:nvPr/>
        </p:nvSpPr>
        <p:spPr>
          <a:xfrm>
            <a:off x="5879186" y="3087014"/>
            <a:ext cx="5322214" cy="2993746"/>
          </a:xfrm>
          <a:prstGeom prst="rect">
            <a:avLst/>
          </a:prstGeom>
          <a:solidFill>
            <a:srgbClr val="9E3C37">
              <a:alpha val="22000"/>
            </a:srgbClr>
          </a:solidFill>
          <a:ln>
            <a:solidFill>
              <a:srgbClr val="9E3C37">
                <a:alpha val="0"/>
              </a:srgbClr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1020470" y="6364224"/>
            <a:ext cx="10805465" cy="40233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0" i="0" dirty="0">
                <a:solidFill>
                  <a:srgbClr val="66615A"/>
                </a:solidFill>
                <a:latin typeface="Noto Sans SC"/>
                <a:ea typeface="Noto Sans SC"/>
              </a:rPr>
              <a:t>[S06] 世界银行：互联网使用者指标定义 · api.worldbank.org</a:t>
            </a:r>
            <a:endParaRPr lang="zh-CN" sz="1200"/>
          </a:p>
        </p:txBody>
      </p:sp>
    </p:spTree>
  </p:cSld>
  <p:clrMapOvr>
    <a:masterClrMapping/>
  </p:clrMapOvr>
  <p:transition spd="fast">
    <p:fade/>
  </p:transition>
  <p:timing>
    <p:tnLst>
      <p:par>
        <p:cTn id="1" dur="indefinite" restart="never" nodeType="tmRoot">
          <p:childTnLst>
            <p:par>
              <p:cTn id="3" dur="40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400" fill="hold"/>
                      <p:tgtEl>
                        <p:spTgt spid="4"/>
                      </p:tgtEl>
                    </p:cBhvr>
                  </p:animEffect>
                </p:childTnLst>
              </p:cTn>
            </p:par>
            <p:par>
              <p:cTn id="6" dur="650" fill="hold">
                <p:stCondLst>
                  <p:cond delay="550"/>
                </p:stCondLst>
                <p:childTnLst>
                  <p:animEffect transition="in" filter="fade">
                    <p:cBhvr additive="base">
                      <p:cTn id="4" dur="650" fill="hold"/>
                      <p:tgtEl>
                        <p:spTgt spid="11"/>
                      </p:tgtEl>
                    </p:cBhvr>
                  </p:animEffect>
                  <p:animScale zoomContents="1">
                    <p:cBhvr additive="base">
                      <p:cTn id="5" dur="650" fill="hold"/>
                      <p:tgtEl>
                        <p:spTgt spid="11"/>
                      </p:tgtEl>
                    </p:cBhvr>
                    <p:from x="94000" y="94000"/>
                    <p:to x="100000" y="100000"/>
                  </p:animScale>
                </p:childTnLst>
              </p:cTn>
            </p:par>
            <p:par>
              <p:cTn id="8" dur="420" fill="hold">
                <p:stCondLst>
                  <p:cond delay="1280"/>
                </p:stCondLst>
                <p:childTnLst>
                  <p:animEffect transition="in" filter="fade">
                    <p:cBhvr additive="base">
                      <p:cTn id="7" dur="420" fill="hold"/>
                      <p:tgtEl>
                        <p:spTgt spid="8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58368" y="137160"/>
            <a:ext cx="1965960" cy="45720"/>
          </a:xfrm>
          <a:prstGeom prst="rect">
            <a:avLst/>
          </a:prstGeom>
          <a:solidFill>
            <a:srgbClr val="9E3C37">
              <a:alpha val="34000"/>
            </a:srgbClr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658368" y="201168"/>
            <a:ext cx="1417320" cy="4572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868680" y="329184"/>
            <a:ext cx="10561320" cy="65836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3900" b="1" i="0" dirty="0">
                <a:solidFill>
                  <a:srgbClr val="26231E"/>
                </a:solidFill>
                <a:latin typeface="Noto Serif SC"/>
                <a:ea typeface="Noto Serif SC"/>
              </a:rPr>
              <a:t>2024年互联网使用人口占比</a:t>
            </a:r>
            <a:endParaRPr lang="zh-CN" sz="3900"/>
          </a:p>
        </p:txBody>
      </p:sp>
      <p:sp>
        <p:nvSpPr>
          <p:cNvPr id="5" name="Shape 5"/>
          <p:cNvSpPr/>
          <p:nvPr/>
        </p:nvSpPr>
        <p:spPr>
          <a:xfrm>
            <a:off x="868680" y="1353312"/>
            <a:ext cx="329184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868680" y="1060704"/>
            <a:ext cx="384048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1" i="0" dirty="0">
                <a:solidFill>
                  <a:srgbClr val="9E3C37"/>
                </a:solidFill>
                <a:latin typeface="Noto Sans SC"/>
                <a:ea typeface="Noto Sans SC"/>
              </a:rPr>
              <a:t>01</a:t>
            </a:r>
            <a:endParaRPr lang="zh-CN" sz="1200"/>
          </a:p>
        </p:txBody>
      </p:sp>
      <p:sp>
        <p:nvSpPr>
          <p:cNvPr id="7" name="Text 7"/>
          <p:cNvSpPr txBox="1"/>
          <p:nvPr/>
        </p:nvSpPr>
        <p:spPr>
          <a:xfrm>
            <a:off x="1490472" y="1060704"/>
            <a:ext cx="9939528" cy="6217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三国互联网使用率均高于世界总体水平</a:t>
            </a:r>
            <a:endParaRPr lang="zh-CN" sz="2200"/>
          </a:p>
        </p:txBody>
      </p:sp>
      <p:sp>
        <p:nvSpPr>
          <p:cNvPr id="8" name="Shape 8"/>
          <p:cNvSpPr/>
          <p:nvPr/>
        </p:nvSpPr>
        <p:spPr>
          <a:xfrm>
            <a:off x="868680" y="2066544"/>
            <a:ext cx="329184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868680" y="1773936"/>
            <a:ext cx="384048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1" i="0" dirty="0">
                <a:solidFill>
                  <a:srgbClr val="9E3C37"/>
                </a:solidFill>
                <a:latin typeface="Noto Sans SC"/>
                <a:ea typeface="Noto Sans SC"/>
              </a:rPr>
              <a:t>02</a:t>
            </a:r>
            <a:endParaRPr lang="zh-CN" sz="1200"/>
          </a:p>
        </p:txBody>
      </p:sp>
      <p:sp>
        <p:nvSpPr>
          <p:cNvPr id="10" name="Text 10"/>
          <p:cNvSpPr txBox="1"/>
          <p:nvPr/>
        </p:nvSpPr>
        <p:spPr>
          <a:xfrm>
            <a:off x="1490472" y="1773936"/>
            <a:ext cx="9939528" cy="6217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世界值为加权汇总基准</a:t>
            </a:r>
            <a:endParaRPr lang="zh-CN" sz="2200"/>
          </a:p>
        </p:txBody>
      </p:sp>
      <p:graphicFrame>
        <p:nvGraphicFramePr>
          <p:cNvPr id="11" name="Chart 11" descr="2024年互联网使用人口占比:中国92%,哥伦比亚79.34543299%,新加坡94.37757178%,世界总体71.2%。世界总体为加权汇总基准,不是第四个国家。"/>
          <p:cNvGraphicFramePr/>
          <p:nvPr/>
        </p:nvGraphicFramePr>
        <p:xfrm>
          <a:off x="566928" y="2542032"/>
          <a:ext cx="11064240" cy="345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12"/>
          <p:cNvSpPr txBox="1"/>
          <p:nvPr/>
        </p:nvSpPr>
        <p:spPr>
          <a:xfrm>
            <a:off x="868680" y="6364224"/>
            <a:ext cx="10957255" cy="40233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0" i="0" dirty="0">
                <a:solidFill>
                  <a:srgbClr val="66615A"/>
                </a:solidFill>
                <a:latin typeface="Noto Sans SC"/>
                <a:ea typeface="Noto Sans SC"/>
              </a:rPr>
              <a:t>[S01][S02][S03][S04][S05] 引用条目详见资料来源页</a:t>
            </a:r>
            <a:endParaRPr lang="zh-CN" sz="1200"/>
          </a:p>
        </p:txBody>
      </p:sp>
    </p:spTree>
  </p:cSld>
  <p:clrMapOvr>
    <a:masterClrMapping/>
  </p:clrMapOvr>
  <p:transition spd="fast">
    <p:fade/>
  </p:transition>
  <p:timing>
    <p:tnLst>
      <p:par>
        <p:cTn id="1" dur="indefinite" restart="never" nodeType="tmRoot">
          <p:childTnLst>
            <p:par>
              <p:cTn id="3" dur="38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380" fill="hold"/>
                      <p:tgtEl>
                        <p:spTgt spid="4"/>
                      </p:tgtEl>
                    </p:cBhvr>
                  </p:animEffect>
                </p:childTnLst>
              </p:cTn>
            </p:par>
            <p:par>
              <p:cTn id="5" dur="700" fill="hold">
                <p:stCondLst>
                  <p:cond delay="530"/>
                </p:stCondLst>
                <p:childTnLst>
                  <p:animEffect transition="in" filter="wipe(right)">
                    <p:cBhvr additive="base">
                      <p:cTn id="4" dur="700" fill="hold"/>
                      <p:tgtEl>
                        <p:spTgt spid="11"/>
                      </p:tgtEl>
                    </p:cBhvr>
                  </p:animEffect>
                </p:childTnLst>
              </p:cTn>
            </p:par>
            <p:par>
              <p:cTn id="7" dur="420" fill="hold">
                <p:stCondLst>
                  <p:cond delay="1310"/>
                </p:stCondLst>
                <p:childTnLst>
                  <p:animEffect transition="in" filter="fade">
                    <p:cBhvr additive="base">
                      <p:cTn id="6" dur="420" fill="hold"/>
                      <p:tgtEl>
                        <p:spTgt spid="7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58368" y="310896"/>
            <a:ext cx="1965960" cy="45720"/>
          </a:xfrm>
          <a:prstGeom prst="rect">
            <a:avLst/>
          </a:prstGeom>
          <a:solidFill>
            <a:srgbClr val="9E3C37">
              <a:alpha val="34000"/>
            </a:srgbClr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764438" y="764438"/>
            <a:ext cx="91440" cy="621792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1020470" y="764438"/>
            <a:ext cx="10407701" cy="87873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4300" b="1" i="0" dirty="0">
                <a:solidFill>
                  <a:srgbClr val="26231E"/>
                </a:solidFill>
                <a:latin typeface="Noto Serif SC"/>
                <a:ea typeface="Noto Serif SC"/>
              </a:rPr>
              <a:t>相对世界总体的差距</a:t>
            </a:r>
            <a:endParaRPr lang="zh-CN" sz="4300"/>
          </a:p>
        </p:txBody>
      </p:sp>
      <p:sp>
        <p:nvSpPr>
          <p:cNvPr id="5" name="Shape 5"/>
          <p:cNvSpPr/>
          <p:nvPr/>
        </p:nvSpPr>
        <p:spPr>
          <a:xfrm>
            <a:off x="10835640" y="6473952"/>
            <a:ext cx="658368" cy="4572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987552" y="1716329"/>
            <a:ext cx="1019556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800" b="0" i="0" dirty="0">
                <a:solidFill>
                  <a:srgbClr val="66615A"/>
                </a:solidFill>
                <a:latin typeface="Noto Sans SC"/>
                <a:ea typeface="Noto Sans SC"/>
              </a:rPr>
              <a:t>百分点差表示比例的算术距离，计算采用原始观测值</a:t>
            </a:r>
            <a:endParaRPr lang="zh-CN" sz="18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987552" y="2319833"/>
          <a:ext cx="10195560" cy="2852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520"/>
                <a:gridCol w="3398520"/>
                <a:gridCol w="3398520"/>
              </a:tblGrid>
              <a:tr h="713232">
                <a:tc>
                  <a:txBody>
                    <a:bodyPr/>
                    <a:lstStyle/>
                    <a:p>
                      <a:pPr algn="l"/>
                      <a:r>
                        <a:rPr lang="zh-CN" sz="1900" b="1">
                          <a:solidFill>
                            <a:srgbClr val="26231E"/>
                          </a:solidFill>
                          <a:latin typeface="Noto Sans SC"/>
                          <a:ea typeface="Noto Sans SC"/>
                        </a:rPr>
                        <a:t>比较对象</a:t>
                      </a:r>
                      <a:endParaRPr lang="zh-CN" sz="1900"/>
                    </a:p>
                  </a:txBody>
                  <a:tcPr marL="91440" marR="91440" marT="45720" marB="45720" anchor="ctr">
                    <a:solidFill>
                      <a:srgbClr val="EAE2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900" b="1">
                          <a:solidFill>
                            <a:srgbClr val="26231E"/>
                          </a:solidFill>
                          <a:latin typeface="Noto Sans SC"/>
                          <a:ea typeface="Noto Sans SC"/>
                        </a:rPr>
                        <a:t>百分点差</a:t>
                      </a:r>
                      <a:endParaRPr lang="zh-CN" sz="1900"/>
                    </a:p>
                  </a:txBody>
                  <a:tcPr marL="91440" marR="91440" marT="45720" marB="45720" anchor="ctr">
                    <a:solidFill>
                      <a:srgbClr val="EAE2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900" b="1">
                          <a:solidFill>
                            <a:srgbClr val="26231E"/>
                          </a:solidFill>
                          <a:latin typeface="Noto Sans SC"/>
                          <a:ea typeface="Noto Sans SC"/>
                        </a:rPr>
                        <a:t>计算依据</a:t>
                      </a:r>
                      <a:endParaRPr lang="zh-CN" sz="1900"/>
                    </a:p>
                  </a:txBody>
                  <a:tcPr marL="91440" marR="91440" marT="45720" marB="45720" anchor="ctr">
                    <a:solidFill>
                      <a:srgbClr val="EAE2D7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中国与世界比较</a:t>
                      </a:r>
                      <a:endParaRPr lang="zh-CN" sz="2000"/>
                    </a:p>
                  </a:txBody>
                  <a:tcPr marL="91440" marR="91440" marT="45720" marB="45720" anchor="ctr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+20.80 个百分点</a:t>
                      </a:r>
                      <a:endParaRPr lang="zh-CN" sz="2000"/>
                    </a:p>
                  </a:txBody>
                  <a:tcPr marL="91440" marR="91440" marT="45720" marB="45720" anchor="ctr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92.00% 与 71.20% 比较</a:t>
                      </a:r>
                      <a:endParaRPr lang="zh-CN" sz="2000"/>
                    </a:p>
                  </a:txBody>
                  <a:tcPr marL="91440" marR="91440" marT="45720" marB="45720" anchor="ctr">
                    <a:solidFill>
                      <a:srgbClr val="FFFDF8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哥伦比亚与世界比较</a:t>
                      </a:r>
                      <a:endParaRPr lang="zh-CN" sz="2000"/>
                    </a:p>
                  </a:txBody>
                  <a:tcPr marL="91440" marR="91440" marT="45720" marB="45720" anchor="ctr">
                    <a:solidFill>
                      <a:srgbClr val="EAE2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+8.15 个百分点</a:t>
                      </a:r>
                      <a:endParaRPr lang="zh-CN" sz="2000"/>
                    </a:p>
                  </a:txBody>
                  <a:tcPr marL="91440" marR="91440" marT="45720" marB="45720" anchor="ctr">
                    <a:solidFill>
                      <a:srgbClr val="EAE2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79.35% 与 71.20% 比较</a:t>
                      </a:r>
                      <a:endParaRPr lang="zh-CN" sz="2000"/>
                    </a:p>
                  </a:txBody>
                  <a:tcPr marL="91440" marR="91440" marT="45720" marB="45720" anchor="ctr">
                    <a:solidFill>
                      <a:srgbClr val="EAE2D7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新加坡与世界比较</a:t>
                      </a:r>
                      <a:endParaRPr lang="zh-CN" sz="2000"/>
                    </a:p>
                  </a:txBody>
                  <a:tcPr marL="91440" marR="91440" marT="45720" marB="45720" anchor="ctr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+23.18 个百分点</a:t>
                      </a:r>
                      <a:endParaRPr lang="zh-CN" sz="2000"/>
                    </a:p>
                  </a:txBody>
                  <a:tcPr marL="91440" marR="91440" marT="45720" marB="45720" anchor="ctr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94.38% 与 71.20% 比较</a:t>
                      </a:r>
                      <a:endParaRPr lang="zh-CN" sz="2000"/>
                    </a:p>
                  </a:txBody>
                  <a:tcPr marL="91440" marR="91440" marT="45720" marB="45720" anchor="ctr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8" name="Text 8"/>
          <p:cNvSpPr txBox="1"/>
          <p:nvPr/>
        </p:nvSpPr>
        <p:spPr>
          <a:xfrm>
            <a:off x="1020470" y="6364224"/>
            <a:ext cx="10805465" cy="40233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0" i="0" dirty="0">
                <a:solidFill>
                  <a:srgbClr val="66615A"/>
                </a:solidFill>
                <a:latin typeface="Noto Sans SC"/>
                <a:ea typeface="Noto Sans SC"/>
              </a:rPr>
              <a:t>[S02][S03][S04][S05] 引用条目详见资料来源页</a:t>
            </a:r>
            <a:endParaRPr lang="zh-CN" sz="1200"/>
          </a:p>
        </p:txBody>
      </p:sp>
    </p:spTree>
  </p:cSld>
  <p:clrMapOvr>
    <a:masterClrMapping/>
  </p:clrMapOvr>
  <p:transition spd="fast">
    <p:fade/>
  </p:transition>
  <p:timing>
    <p:tnLst>
      <p:par>
        <p:cTn id="1" dur="indefinite" restart="never" nodeType="tmRoot">
          <p:childTnLst>
            <p:par>
              <p:cTn id="3" dur="38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380" fill="hold"/>
                      <p:tgtEl>
                        <p:spTgt spid="4"/>
                      </p:tgtEl>
                    </p:cBhvr>
                  </p:animEffect>
                </p:childTnLst>
              </p:cTn>
            </p:par>
            <p:par>
              <p:cTn id="5" dur="560" fill="hold">
                <p:stCondLst>
                  <p:cond delay="530"/>
                </p:stCondLst>
                <p:childTnLst>
                  <p:animEffect transition="in" filter="fade">
                    <p:cBhvr additive="base">
                      <p:cTn id="4" dur="560" fill="hold"/>
                      <p:tgtEl>
                        <p:spTgt spid="7"/>
                      </p:tgtEl>
                    </p:cBhvr>
                  </p:animEffect>
                </p:childTnLst>
              </p:cTn>
            </p:par>
            <p:par>
              <p:cTn id="7" dur="420" fill="hold">
                <p:stCondLst>
                  <p:cond delay="1170"/>
                </p:stCondLst>
                <p:childTnLst>
                  <p:animEffect transition="in" filter="fade">
                    <p:cBhvr additive="base">
                      <p:cTn id="6" dur="420" fill="hold"/>
                      <p:tgtEl>
                        <p:spTgt spid="6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58368" y="310896"/>
            <a:ext cx="1965960" cy="45720"/>
          </a:xfrm>
          <a:prstGeom prst="rect">
            <a:avLst/>
          </a:prstGeom>
          <a:solidFill>
            <a:srgbClr val="9E3C37">
              <a:alpha val="34000"/>
            </a:srgbClr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658368" y="384048"/>
            <a:ext cx="1417320" cy="4572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868680" y="713232"/>
            <a:ext cx="10378440" cy="960120"/>
          </a:xfrm>
          <a:prstGeom prst="rect">
            <a:avLst/>
          </a:prstGeom>
          <a:noFill/>
          <a:ln>
            <a:noFill/>
          </a:ln>
          <a:effectLst>
            <a:outerShdw blurRad="38100" dist="12700" dir="5400000" algn="ctr" rotWithShape="0">
              <a:srgbClr val="111827">
                <a:alpha val="18000"/>
              </a:srgbClr>
            </a:outerShdw>
          </a:effectLst>
        </p:spPr>
        <p:txBody>
          <a:bodyPr wrap="square" lIns="0" tIns="0" rIns="0" bIns="0"/>
          <a:lstStyle/>
          <a:p>
            <a:pPr algn="l"/>
            <a:r>
              <a:rPr lang="zh-CN" sz="4300" b="1" i="0" dirty="0">
                <a:solidFill>
                  <a:srgbClr val="26231E"/>
                </a:solidFill>
                <a:latin typeface="Noto Serif SC"/>
                <a:ea typeface="Noto Serif SC"/>
              </a:rPr>
              <a:t>国家之间的差距</a:t>
            </a:r>
            <a:endParaRPr lang="zh-CN" sz="4300"/>
          </a:p>
        </p:txBody>
      </p:sp>
      <p:sp>
        <p:nvSpPr>
          <p:cNvPr id="5" name="Text 5"/>
          <p:cNvSpPr txBox="1"/>
          <p:nvPr/>
        </p:nvSpPr>
        <p:spPr>
          <a:xfrm>
            <a:off x="1111910" y="2167128"/>
            <a:ext cx="3073298" cy="9601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5400" b="1" i="0" dirty="0">
                <a:solidFill>
                  <a:srgbClr val="9E3C37"/>
                </a:solidFill>
                <a:latin typeface="Noto Serif SC"/>
                <a:ea typeface="Noto Serif SC"/>
              </a:rPr>
              <a:t>2.38</a:t>
            </a:r>
            <a:endParaRPr lang="zh-CN" sz="5400"/>
          </a:p>
        </p:txBody>
      </p:sp>
      <p:sp>
        <p:nvSpPr>
          <p:cNvPr id="6" name="Shape 6"/>
          <p:cNvSpPr/>
          <p:nvPr/>
        </p:nvSpPr>
        <p:spPr>
          <a:xfrm>
            <a:off x="764438" y="2350008"/>
            <a:ext cx="329184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764438" y="2057400"/>
            <a:ext cx="274320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1" i="0" dirty="0">
                <a:solidFill>
                  <a:srgbClr val="9E3C37"/>
                </a:solidFill>
                <a:latin typeface="Noto Sans SC"/>
                <a:ea typeface="Noto Sans SC"/>
              </a:rPr>
              <a:t>01</a:t>
            </a:r>
            <a:endParaRPr lang="zh-CN" sz="1200"/>
          </a:p>
        </p:txBody>
      </p:sp>
      <p:sp>
        <p:nvSpPr>
          <p:cNvPr id="8" name="Text 8"/>
          <p:cNvSpPr txBox="1"/>
          <p:nvPr/>
        </p:nvSpPr>
        <p:spPr>
          <a:xfrm>
            <a:off x="1111910" y="3337560"/>
            <a:ext cx="3073298" cy="271576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新加坡比中国高</a:t>
            </a:r>
            <a:endParaRPr lang="zh-CN" sz="2200"/>
          </a:p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2.38个百分点</a:t>
            </a:r>
            <a:endParaRPr lang="zh-CN" sz="2200"/>
          </a:p>
        </p:txBody>
      </p:sp>
      <p:sp>
        <p:nvSpPr>
          <p:cNvPr id="9" name="Text 9"/>
          <p:cNvSpPr txBox="1"/>
          <p:nvPr/>
        </p:nvSpPr>
        <p:spPr>
          <a:xfrm>
            <a:off x="4733849" y="2167128"/>
            <a:ext cx="3073298" cy="9601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5400" b="1" i="0" dirty="0">
                <a:solidFill>
                  <a:srgbClr val="9E3C37"/>
                </a:solidFill>
                <a:latin typeface="Noto Serif SC"/>
                <a:ea typeface="Noto Serif SC"/>
              </a:rPr>
              <a:t>12.65</a:t>
            </a:r>
            <a:endParaRPr lang="zh-CN" sz="5400"/>
          </a:p>
        </p:txBody>
      </p:sp>
      <p:sp>
        <p:nvSpPr>
          <p:cNvPr id="10" name="Shape 10"/>
          <p:cNvSpPr/>
          <p:nvPr/>
        </p:nvSpPr>
        <p:spPr>
          <a:xfrm>
            <a:off x="4386377" y="2350008"/>
            <a:ext cx="329184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4386377" y="2057400"/>
            <a:ext cx="274320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1" i="0" dirty="0">
                <a:solidFill>
                  <a:srgbClr val="9E3C37"/>
                </a:solidFill>
                <a:latin typeface="Noto Sans SC"/>
                <a:ea typeface="Noto Sans SC"/>
              </a:rPr>
              <a:t>02</a:t>
            </a:r>
            <a:endParaRPr lang="zh-CN" sz="1200"/>
          </a:p>
        </p:txBody>
      </p:sp>
      <p:sp>
        <p:nvSpPr>
          <p:cNvPr id="12" name="Text 12"/>
          <p:cNvSpPr txBox="1"/>
          <p:nvPr/>
        </p:nvSpPr>
        <p:spPr>
          <a:xfrm>
            <a:off x="4733849" y="3337560"/>
            <a:ext cx="3073298" cy="271576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中国比哥伦比亚高</a:t>
            </a:r>
            <a:endParaRPr lang="zh-CN" sz="2200"/>
          </a:p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12.65个百分点</a:t>
            </a:r>
            <a:endParaRPr lang="zh-CN" sz="2200"/>
          </a:p>
        </p:txBody>
      </p:sp>
      <p:sp>
        <p:nvSpPr>
          <p:cNvPr id="13" name="Text 13"/>
          <p:cNvSpPr txBox="1"/>
          <p:nvPr/>
        </p:nvSpPr>
        <p:spPr>
          <a:xfrm>
            <a:off x="8354873" y="2167128"/>
            <a:ext cx="3073298" cy="9601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5400" b="1" i="0" dirty="0">
                <a:solidFill>
                  <a:srgbClr val="9E3C37"/>
                </a:solidFill>
                <a:latin typeface="Noto Serif SC"/>
                <a:ea typeface="Noto Serif SC"/>
              </a:rPr>
              <a:t>15.03</a:t>
            </a:r>
            <a:endParaRPr lang="zh-CN" sz="5400"/>
          </a:p>
        </p:txBody>
      </p:sp>
      <p:sp>
        <p:nvSpPr>
          <p:cNvPr id="14" name="Shape 14"/>
          <p:cNvSpPr/>
          <p:nvPr/>
        </p:nvSpPr>
        <p:spPr>
          <a:xfrm>
            <a:off x="8007401" y="2350008"/>
            <a:ext cx="329184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8007401" y="2057400"/>
            <a:ext cx="274320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1" i="0" dirty="0">
                <a:solidFill>
                  <a:srgbClr val="9E3C37"/>
                </a:solidFill>
                <a:latin typeface="Noto Sans SC"/>
                <a:ea typeface="Noto Sans SC"/>
              </a:rPr>
              <a:t>03</a:t>
            </a:r>
            <a:endParaRPr lang="zh-CN" sz="1200"/>
          </a:p>
        </p:txBody>
      </p:sp>
      <p:sp>
        <p:nvSpPr>
          <p:cNvPr id="16" name="Text 16"/>
          <p:cNvSpPr txBox="1"/>
          <p:nvPr/>
        </p:nvSpPr>
        <p:spPr>
          <a:xfrm>
            <a:off x="8354873" y="3337560"/>
            <a:ext cx="3073298" cy="271576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新加坡比哥伦比亚高</a:t>
            </a:r>
            <a:endParaRPr lang="zh-CN" sz="2200"/>
          </a:p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15.03个百分点</a:t>
            </a:r>
            <a:endParaRPr lang="zh-CN" sz="2200"/>
          </a:p>
        </p:txBody>
      </p:sp>
      <p:sp>
        <p:nvSpPr>
          <p:cNvPr id="17" name="Text 17"/>
          <p:cNvSpPr txBox="1"/>
          <p:nvPr/>
        </p:nvSpPr>
        <p:spPr>
          <a:xfrm>
            <a:off x="868680" y="6364224"/>
            <a:ext cx="10957255" cy="40233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0" i="0" dirty="0">
                <a:solidFill>
                  <a:srgbClr val="66615A"/>
                </a:solidFill>
                <a:latin typeface="Noto Sans SC"/>
                <a:ea typeface="Noto Sans SC"/>
              </a:rPr>
              <a:t>[S02][S03][S04] 引用条目详见资料来源页</a:t>
            </a:r>
            <a:endParaRPr lang="zh-CN" sz="1200"/>
          </a:p>
        </p:txBody>
      </p:sp>
    </p:spTree>
  </p:cSld>
  <p:clrMapOvr>
    <a:masterClrMapping/>
  </p:clrMapOvr>
  <p:transition spd="fast">
    <p:fade/>
  </p:transition>
  <p:timing>
    <p:tnLst>
      <p:par>
        <p:cTn id="1" dur="indefinite" restart="never" nodeType="tmRoot">
          <p:childTnLst>
            <p:par>
              <p:cTn id="4" dur="44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440" fill="hold"/>
                      <p:tgtEl>
                        <p:spTgt spid="4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3" dur="440" fill="hold"/>
                      <p:tgtEl>
                        <p:spTgt spid="4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</p:childTnLst>
              </p:cTn>
            </p:par>
            <p:par>
              <p:cTn id="7" dur="440" fill="hold">
                <p:stCondLst>
                  <p:cond delay="580"/>
                </p:stCondLst>
                <p:childTnLst>
                  <p:animEffect transition="in" filter="fade">
                    <p:cBhvr additive="base">
                      <p:cTn id="5" dur="440" fill="hold"/>
                      <p:tgtEl>
                        <p:spTgt spid="8"/>
                      </p:tgtEl>
                    </p:cBhvr>
                  </p:animEffect>
                  <p:animEffect transition="in" filter="fade">
                    <p:cBhvr additive="base">
                      <p:cTn id="6" dur="440" fill="hold"/>
                      <p:tgtEl>
                        <p:spTgt spid="12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58368" y="310896"/>
            <a:ext cx="1965960" cy="45720"/>
          </a:xfrm>
          <a:prstGeom prst="rect">
            <a:avLst/>
          </a:prstGeom>
          <a:solidFill>
            <a:srgbClr val="9E3C37">
              <a:alpha val="34000"/>
            </a:srgbClr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658368" y="987552"/>
            <a:ext cx="91440" cy="146304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868680" y="987552"/>
            <a:ext cx="2880360" cy="2011680"/>
          </a:xfrm>
          <a:prstGeom prst="rect">
            <a:avLst/>
          </a:prstGeom>
          <a:noFill/>
          <a:ln>
            <a:noFill/>
          </a:ln>
          <a:effectLst>
            <a:outerShdw blurRad="38100" dist="12700" dir="5400000" algn="ctr" rotWithShape="0">
              <a:srgbClr val="111827">
                <a:alpha val="18000"/>
              </a:srgbClr>
            </a:outerShdw>
          </a:effectLst>
        </p:spPr>
        <p:txBody>
          <a:bodyPr wrap="square" lIns="0" tIns="0" rIns="0" bIns="0"/>
          <a:lstStyle/>
          <a:p>
            <a:pPr algn="l"/>
            <a:r>
              <a:rPr lang="zh-CN" sz="3850" b="1" i="0" dirty="0">
                <a:solidFill>
                  <a:srgbClr val="26231E"/>
                </a:solidFill>
                <a:latin typeface="Noto Serif SC"/>
                <a:ea typeface="Noto Serif SC"/>
              </a:rPr>
              <a:t>统计口径</a:t>
            </a:r>
            <a:endParaRPr lang="zh-CN" sz="3850"/>
          </a:p>
          <a:p>
            <a:pPr algn="l"/>
            <a:r>
              <a:rPr lang="zh-CN" sz="3850" b="1" i="0" dirty="0">
                <a:solidFill>
                  <a:srgbClr val="26231E"/>
                </a:solidFill>
                <a:latin typeface="Noto Serif SC"/>
                <a:ea typeface="Noto Serif SC"/>
              </a:rPr>
              <a:t>与解释边界</a:t>
            </a:r>
            <a:endParaRPr lang="zh-CN" sz="3850"/>
          </a:p>
        </p:txBody>
      </p:sp>
      <p:sp>
        <p:nvSpPr>
          <p:cNvPr id="5" name="Shape 5"/>
          <p:cNvSpPr/>
          <p:nvPr/>
        </p:nvSpPr>
        <p:spPr>
          <a:xfrm>
            <a:off x="10835640" y="6473952"/>
            <a:ext cx="658368" cy="4572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6" name="Shape 6"/>
          <p:cNvSpPr/>
          <p:nvPr/>
        </p:nvSpPr>
        <p:spPr>
          <a:xfrm>
            <a:off x="4041648" y="1508760"/>
            <a:ext cx="438912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4041648" y="1143000"/>
            <a:ext cx="512064" cy="3840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800" b="1" i="0" dirty="0">
                <a:solidFill>
                  <a:srgbClr val="9E3C37"/>
                </a:solidFill>
                <a:latin typeface="Noto Sans SC"/>
                <a:ea typeface="Noto Sans SC"/>
              </a:rPr>
              <a:t>01</a:t>
            </a:r>
            <a:endParaRPr lang="zh-CN" sz="1800"/>
          </a:p>
        </p:txBody>
      </p:sp>
      <p:sp>
        <p:nvSpPr>
          <p:cNvPr id="8" name="Text 8"/>
          <p:cNvSpPr txBox="1"/>
          <p:nvPr/>
        </p:nvSpPr>
        <p:spPr>
          <a:xfrm>
            <a:off x="4791456" y="1143000"/>
            <a:ext cx="6272784" cy="11704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400" b="0" i="0" dirty="0">
                <a:solidFill>
                  <a:srgbClr val="66615A"/>
                </a:solidFill>
                <a:latin typeface="Noto Sans SC"/>
                <a:ea typeface="Microsoft YaHei"/>
              </a:rPr>
              <a:t>世界汇总与世界银行国家值虽然使用相同指标，</a:t>
            </a:r>
            <a:endParaRPr lang="zh-CN" sz="2400"/>
          </a:p>
          <a:p>
            <a:pPr algn="l"/>
            <a:r>
              <a:rPr lang="zh-CN" sz="2400" b="0" i="0" dirty="0">
                <a:solidFill>
                  <a:srgbClr val="66615A"/>
                </a:solidFill>
                <a:latin typeface="Noto Sans SC"/>
                <a:ea typeface="Microsoft YaHei"/>
              </a:rPr>
              <a:t>但汇总层级不同</a:t>
            </a:r>
            <a:endParaRPr lang="zh-CN" sz="2400"/>
          </a:p>
        </p:txBody>
      </p:sp>
      <p:sp>
        <p:nvSpPr>
          <p:cNvPr id="9" name="Shape 9"/>
          <p:cNvSpPr/>
          <p:nvPr/>
        </p:nvSpPr>
        <p:spPr>
          <a:xfrm>
            <a:off x="4041648" y="3065983"/>
            <a:ext cx="438912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4041648" y="2700223"/>
            <a:ext cx="512064" cy="3840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800" b="1" i="0" dirty="0">
                <a:solidFill>
                  <a:srgbClr val="9E3C37"/>
                </a:solidFill>
                <a:latin typeface="Noto Sans SC"/>
                <a:ea typeface="Noto Sans SC"/>
              </a:rPr>
              <a:t>02</a:t>
            </a:r>
            <a:endParaRPr lang="zh-CN" sz="1800"/>
          </a:p>
        </p:txBody>
      </p:sp>
      <p:sp>
        <p:nvSpPr>
          <p:cNvPr id="11" name="Text 11"/>
          <p:cNvSpPr txBox="1"/>
          <p:nvPr/>
        </p:nvSpPr>
        <p:spPr>
          <a:xfrm>
            <a:off x="4791456" y="2700223"/>
            <a:ext cx="6272784" cy="11704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400" b="0" i="0" dirty="0">
                <a:solidFill>
                  <a:srgbClr val="66615A"/>
                </a:solidFill>
                <a:latin typeface="Noto Sans SC"/>
                <a:ea typeface="Microsoft YaHei"/>
              </a:rPr>
              <a:t>单年观察不能揭示不同年份的变化趋势</a:t>
            </a:r>
            <a:endParaRPr lang="zh-CN" sz="2400"/>
          </a:p>
        </p:txBody>
      </p:sp>
      <p:sp>
        <p:nvSpPr>
          <p:cNvPr id="12" name="Shape 12"/>
          <p:cNvSpPr/>
          <p:nvPr/>
        </p:nvSpPr>
        <p:spPr>
          <a:xfrm>
            <a:off x="4041648" y="4624121"/>
            <a:ext cx="438912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4041648" y="4258361"/>
            <a:ext cx="512064" cy="3840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800" b="1" i="0" dirty="0">
                <a:solidFill>
                  <a:srgbClr val="9E3C37"/>
                </a:solidFill>
                <a:latin typeface="Noto Sans SC"/>
                <a:ea typeface="Noto Sans SC"/>
              </a:rPr>
              <a:t>03</a:t>
            </a:r>
            <a:endParaRPr lang="zh-CN" sz="1800"/>
          </a:p>
        </p:txBody>
      </p:sp>
      <p:sp>
        <p:nvSpPr>
          <p:cNvPr id="14" name="Text 14"/>
          <p:cNvSpPr txBox="1"/>
          <p:nvPr/>
        </p:nvSpPr>
        <p:spPr>
          <a:xfrm>
            <a:off x="4791456" y="4258361"/>
            <a:ext cx="6272784" cy="11704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400" b="0" i="0" dirty="0">
                <a:solidFill>
                  <a:srgbClr val="66615A"/>
                </a:solidFill>
                <a:latin typeface="Noto Sans SC"/>
                <a:ea typeface="Microsoft YaHei"/>
              </a:rPr>
              <a:t>全国汇总不能区分城乡、年龄、收入、地区、性别或技能群体之间的差异。</a:t>
            </a:r>
            <a:endParaRPr lang="zh-CN" sz="2400"/>
          </a:p>
        </p:txBody>
      </p:sp>
      <p:sp>
        <p:nvSpPr>
          <p:cNvPr id="15" name="Text 15"/>
          <p:cNvSpPr txBox="1"/>
          <p:nvPr/>
        </p:nvSpPr>
        <p:spPr>
          <a:xfrm>
            <a:off x="868680" y="6364224"/>
            <a:ext cx="10957255" cy="40233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0" i="0" dirty="0">
                <a:solidFill>
                  <a:srgbClr val="66615A"/>
                </a:solidFill>
                <a:latin typeface="Noto Sans SC"/>
                <a:ea typeface="Noto Sans SC"/>
              </a:rPr>
              <a:t>[S01][S06] 引用条目详见资料来源页</a:t>
            </a:r>
            <a:endParaRPr lang="zh-CN" sz="1200"/>
          </a:p>
        </p:txBody>
      </p:sp>
    </p:spTree>
  </p:cSld>
  <p:clrMapOvr>
    <a:masterClrMapping/>
  </p:clrMapOvr>
  <p:transition spd="fast">
    <p:fade/>
  </p:transition>
  <p:timing>
    <p:tnLst>
      <p:par>
        <p:cTn id="1" dur="indefinite" restart="never" nodeType="tmRoot">
          <p:childTnLst>
            <p:par>
              <p:cTn id="4" dur="44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440" fill="hold"/>
                      <p:tgtEl>
                        <p:spTgt spid="4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3" dur="440" fill="hold"/>
                      <p:tgtEl>
                        <p:spTgt spid="4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</p:childTnLst>
              </p:cTn>
            </p:par>
            <p:par>
              <p:cTn id="7" dur="440" fill="hold">
                <p:stCondLst>
                  <p:cond delay="580"/>
                </p:stCondLst>
                <p:childTnLst>
                  <p:animEffect transition="in" filter="fade">
                    <p:cBhvr additive="base">
                      <p:cTn id="5" dur="440" fill="hold"/>
                      <p:tgtEl>
                        <p:spTgt spid="8"/>
                      </p:tgtEl>
                    </p:cBhvr>
                  </p:animEffect>
                  <p:animEffect transition="in" filter="fade">
                    <p:cBhvr additive="base">
                      <p:cTn id="6" dur="440" fill="hold"/>
                      <p:tgtEl>
                        <p:spTgt spid="11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58368" y="310896"/>
            <a:ext cx="1965960" cy="45720"/>
          </a:xfrm>
          <a:prstGeom prst="rect">
            <a:avLst/>
          </a:prstGeom>
          <a:solidFill>
            <a:srgbClr val="9E3C37">
              <a:alpha val="34000"/>
            </a:srgbClr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658368" y="384048"/>
            <a:ext cx="1417320" cy="4572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658368" y="658368"/>
            <a:ext cx="5166360" cy="19659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4000" b="1" i="0" dirty="0">
                <a:solidFill>
                  <a:srgbClr val="26231E"/>
                </a:solidFill>
                <a:latin typeface="Noto Serif SC"/>
                <a:ea typeface="Noto Serif SC"/>
              </a:rPr>
              <a:t>三国互联网使用率</a:t>
            </a:r>
            <a:endParaRPr lang="zh-CN" sz="4000"/>
          </a:p>
          <a:p>
            <a:pPr algn="l"/>
            <a:r>
              <a:rPr lang="zh-CN" sz="4000" b="1" i="0" dirty="0">
                <a:solidFill>
                  <a:srgbClr val="26231E"/>
                </a:solidFill>
                <a:latin typeface="Noto Serif SC"/>
                <a:ea typeface="Noto Serif SC"/>
              </a:rPr>
              <a:t>均高于世界汇总</a:t>
            </a:r>
            <a:endParaRPr lang="zh-CN" sz="4000"/>
          </a:p>
        </p:txBody>
      </p:sp>
      <p:sp>
        <p:nvSpPr>
          <p:cNvPr id="5" name="Shape 5"/>
          <p:cNvSpPr/>
          <p:nvPr/>
        </p:nvSpPr>
        <p:spPr>
          <a:xfrm>
            <a:off x="658368" y="3511296"/>
            <a:ext cx="329184" cy="45720"/>
          </a:xfrm>
          <a:prstGeom prst="rect">
            <a:avLst/>
          </a:prstGeom>
          <a:solidFill>
            <a:srgbClr val="9E3C37">
              <a:alpha val="74000"/>
            </a:srgbClr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1280160" y="3218688"/>
            <a:ext cx="4818888" cy="11704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200" b="0" i="0" dirty="0">
                <a:solidFill>
                  <a:srgbClr val="66615A"/>
                </a:solidFill>
                <a:latin typeface="Noto Sans SC"/>
                <a:ea typeface="Microsoft YaHei"/>
              </a:rPr>
              <a:t>下一步：补充基础设施、普惠接入、数字技能、可负担性和质量等指标后，再作综合评价。</a:t>
            </a:r>
            <a:endParaRPr lang="zh-CN" sz="22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6565392" y="932688"/>
          <a:ext cx="4983480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1740"/>
                <a:gridCol w="2491740"/>
              </a:tblGrid>
              <a:tr h="742950">
                <a:tc>
                  <a:txBody>
                    <a:bodyPr/>
                    <a:lstStyle/>
                    <a:p>
                      <a:pPr algn="l"/>
                      <a:r>
                        <a:rPr lang="zh-CN" sz="1800" b="1">
                          <a:solidFill>
                            <a:srgbClr val="26231E"/>
                          </a:solidFill>
                          <a:latin typeface="Noto Sans SC"/>
                          <a:ea typeface="Noto Sans SC"/>
                        </a:rPr>
                        <a:t>地理</a:t>
                      </a:r>
                      <a:endParaRPr lang="zh-CN" sz="1800"/>
                    </a:p>
                  </a:txBody>
                  <a:tcPr marL="91440" marR="91440" marT="45720" marB="45720" anchor="t">
                    <a:solidFill>
                      <a:srgbClr val="EAE2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800" b="1">
                          <a:solidFill>
                            <a:srgbClr val="26231E"/>
                          </a:solidFill>
                          <a:latin typeface="Noto Sans SC"/>
                          <a:ea typeface="Noto Sans SC"/>
                        </a:rPr>
                        <a:t>与世界汇总的差</a:t>
                      </a:r>
                      <a:br/>
                      <a:r>
                        <a:rPr lang="zh-CN" sz="1800" b="1">
                          <a:solidFill>
                            <a:srgbClr val="26231E"/>
                          </a:solidFill>
                          <a:latin typeface="Noto Sans SC"/>
                          <a:ea typeface="Noto Sans SC"/>
                        </a:rPr>
                        <a:t>（百分点）</a:t>
                      </a:r>
                      <a:endParaRPr lang="zh-CN" sz="1800"/>
                    </a:p>
                  </a:txBody>
                  <a:tcPr marL="91440" marR="91440" marT="45720" marB="45720" anchor="t">
                    <a:solidFill>
                      <a:srgbClr val="EAE2D7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新加坡</a:t>
                      </a:r>
                      <a:endParaRPr lang="zh-CN" sz="2000"/>
                    </a:p>
                  </a:txBody>
                  <a:tcPr marL="91440" marR="91440" marT="45720" marB="45720" anchor="t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23.18</a:t>
                      </a:r>
                      <a:endParaRPr lang="zh-CN" sz="2000"/>
                    </a:p>
                  </a:txBody>
                  <a:tcPr marL="91440" marR="91440" marT="45720" marB="45720" anchor="t">
                    <a:solidFill>
                      <a:srgbClr val="FFFDF8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中国</a:t>
                      </a:r>
                      <a:endParaRPr lang="zh-CN" sz="2000"/>
                    </a:p>
                  </a:txBody>
                  <a:tcPr marL="91440" marR="91440" marT="45720" marB="45720" anchor="t">
                    <a:solidFill>
                      <a:srgbClr val="EAE2D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20.80</a:t>
                      </a:r>
                      <a:endParaRPr lang="zh-CN" sz="2000"/>
                    </a:p>
                  </a:txBody>
                  <a:tcPr marL="91440" marR="91440" marT="45720" marB="45720" anchor="t">
                    <a:solidFill>
                      <a:srgbClr val="EAE2D7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哥伦比亚</a:t>
                      </a:r>
                      <a:endParaRPr lang="zh-CN" sz="2000"/>
                    </a:p>
                  </a:txBody>
                  <a:tcPr marL="91440" marR="91440" marT="45720" marB="45720" anchor="t"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2000" b="0">
                          <a:solidFill>
                            <a:srgbClr val="66615A"/>
                          </a:solidFill>
                          <a:latin typeface="Noto Sans SC"/>
                          <a:ea typeface="Noto Sans SC"/>
                        </a:rPr>
                        <a:t>8.15</a:t>
                      </a:r>
                      <a:endParaRPr lang="zh-CN" sz="2000"/>
                    </a:p>
                  </a:txBody>
                  <a:tcPr marL="91440" marR="91440" marT="45720" marB="45720" anchor="t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8" name="Text 8"/>
          <p:cNvSpPr txBox="1"/>
          <p:nvPr/>
        </p:nvSpPr>
        <p:spPr>
          <a:xfrm>
            <a:off x="658368" y="6364224"/>
            <a:ext cx="11167567" cy="40233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200" b="0" i="0" dirty="0">
                <a:solidFill>
                  <a:srgbClr val="66615A"/>
                </a:solidFill>
                <a:latin typeface="Noto Sans SC"/>
                <a:ea typeface="Noto Sans SC"/>
              </a:rPr>
              <a:t>[S01][S02][S03][S04][S05][S06] 引用条目详见资料来源页</a:t>
            </a:r>
            <a:endParaRPr lang="zh-CN" sz="1200"/>
          </a:p>
        </p:txBody>
      </p:sp>
    </p:spTree>
  </p:cSld>
  <p:clrMapOvr>
    <a:masterClrMapping/>
  </p:clrMapOvr>
  <p:transition spd="fast">
    <p:dissolve/>
  </p:transition>
  <p:timing>
    <p:tnLst>
      <p:par>
        <p:cTn id="1" dur="indefinite" restart="never" nodeType="tmRoot">
          <p:childTnLst>
            <p:par>
              <p:cTn id="3" dur="480" fill="hold">
                <p:stCondLst>
                  <p:cond delay="80"/>
                </p:stCondLst>
                <p:childTnLst>
                  <p:animEffect transition="in" filter="fade">
                    <p:cBhvr additive="base">
                      <p:cTn id="2" dur="480" fill="hold"/>
                      <p:tgtEl>
                        <p:spTgt spid="4"/>
                      </p:tgtEl>
                    </p:cBhvr>
                  </p:animEffect>
                </p:childTnLst>
              </p:cTn>
            </p:par>
            <p:par>
              <p:cTn id="6" dur="500" fill="hold">
                <p:stCondLst>
                  <p:cond delay="660"/>
                </p:stCondLst>
                <p:childTnLst>
                  <p:animEffect transition="in" filter="fade">
                    <p:cBhvr additive="base">
                      <p:cTn id="4" dur="500" fill="hold"/>
                      <p:tgtEl>
                        <p:spTgt spid="6"/>
                      </p:tgtEl>
                    </p:cBhvr>
                  </p:animEffect>
                  <p:animScale zoomContents="1">
                    <p:cBhvr additive="base">
                      <p:cTn id="5" dur="500" fill="hold"/>
                      <p:tgtEl>
                        <p:spTgt spid="6"/>
                      </p:tgtEl>
                    </p:cBhvr>
                    <p:from x="94000" y="94000"/>
                    <p:to x="100000" y="100000"/>
                  </p:animScale>
                </p:childTnLst>
              </p:cTn>
            </p:par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786384" y="530352"/>
            <a:ext cx="658368" cy="45720"/>
          </a:xfrm>
          <a:prstGeom prst="rect">
            <a:avLst/>
          </a:prstGeom>
          <a:solidFill>
            <a:srgbClr val="9E3C37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786384" y="713232"/>
            <a:ext cx="5029200" cy="640080"/>
          </a:xfrm>
          <a:prstGeom prst="rect">
            <a:avLst/>
          </a:prstGeom>
          <a:noFill/>
          <a:ln>
            <a:noFill/>
          </a:ln>
          <a:effectLst>
            <a:outerShdw blurRad="38100" dist="12700" dir="5400000" algn="ctr" rotWithShape="0">
              <a:srgbClr val="111827">
                <a:alpha val="18000"/>
              </a:srgbClr>
            </a:outerShdw>
          </a:effectLst>
        </p:spPr>
        <p:txBody>
          <a:bodyPr wrap="square" lIns="0" tIns="0" rIns="0" bIns="0"/>
          <a:lstStyle/>
          <a:p>
            <a:pPr algn="l"/>
            <a:r>
              <a:rPr lang="zh-CN" sz="2800" b="1" i="0" dirty="0">
                <a:solidFill>
                  <a:srgbClr val="26231E"/>
                </a:solidFill>
                <a:latin typeface="Noto Serif SC"/>
                <a:ea typeface="Noto Sans SC"/>
              </a:rPr>
              <a:t>资料来源</a:t>
            </a:r>
            <a:endParaRPr lang="zh-CN" sz="2800"/>
          </a:p>
        </p:txBody>
      </p:sp>
      <p:sp>
        <p:nvSpPr>
          <p:cNvPr id="4" name="Text 4"/>
          <p:cNvSpPr txBox="1"/>
          <p:nvPr/>
        </p:nvSpPr>
        <p:spPr>
          <a:xfrm>
            <a:off x="786384" y="1353312"/>
            <a:ext cx="7498080" cy="3840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1600" b="0" i="0" dirty="0">
                <a:solidFill>
                  <a:srgbClr val="66615A"/>
                </a:solidFill>
                <a:latin typeface="Noto Sans SC"/>
                <a:ea typeface="Noto Sans SC"/>
              </a:rPr>
              <a:t>6 项引用条目，编号对应正文出处</a:t>
            </a:r>
            <a:endParaRPr lang="zh-CN" sz="1600"/>
          </a:p>
        </p:txBody>
      </p:sp>
      <p:sp>
        <p:nvSpPr>
          <p:cNvPr id="5" name="Text 5"/>
          <p:cNvSpPr txBox="1"/>
          <p:nvPr/>
        </p:nvSpPr>
        <p:spPr>
          <a:xfrm>
            <a:off x="786384" y="1847088"/>
            <a:ext cx="4983480" cy="12618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[S01] 用户提供的研究材料 · merakstar.top</a:t>
            </a:r>
            <a:endParaRPr lang="zh-CN" sz="2000"/>
          </a:p>
        </p:txBody>
      </p:sp>
      <p:sp>
        <p:nvSpPr>
          <p:cNvPr id="6" name="Text 6"/>
          <p:cNvSpPr txBox="1"/>
          <p:nvPr/>
        </p:nvSpPr>
        <p:spPr>
          <a:xfrm>
            <a:off x="786384" y="3218688"/>
            <a:ext cx="4983480" cy="12618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[S02] 中国互联网使用率（2024）</a:t>
            </a:r>
            <a:endParaRPr lang="zh-CN" sz="2000"/>
          </a:p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· 世界银行</a:t>
            </a:r>
            <a:endParaRPr lang="zh-CN" sz="2000"/>
          </a:p>
        </p:txBody>
      </p:sp>
      <p:sp>
        <p:nvSpPr>
          <p:cNvPr id="7" name="Text 7"/>
          <p:cNvSpPr txBox="1"/>
          <p:nvPr/>
        </p:nvSpPr>
        <p:spPr>
          <a:xfrm>
            <a:off x="786384" y="4590288"/>
            <a:ext cx="4983480" cy="12618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[S03] 哥伦比亚互联网使用率（2024）</a:t>
            </a:r>
            <a:endParaRPr lang="zh-CN" sz="2000"/>
          </a:p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· 世界银行</a:t>
            </a:r>
            <a:endParaRPr lang="zh-CN" sz="2000"/>
          </a:p>
        </p:txBody>
      </p:sp>
      <p:sp>
        <p:nvSpPr>
          <p:cNvPr id="8" name="Text 8"/>
          <p:cNvSpPr txBox="1"/>
          <p:nvPr/>
        </p:nvSpPr>
        <p:spPr>
          <a:xfrm>
            <a:off x="6263640" y="1847088"/>
            <a:ext cx="4983480" cy="12618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[S04] 新加坡互联网使用率（2024）</a:t>
            </a:r>
            <a:endParaRPr lang="zh-CN" sz="2000"/>
          </a:p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· 世界银行</a:t>
            </a:r>
            <a:endParaRPr lang="zh-CN" sz="2000"/>
          </a:p>
        </p:txBody>
      </p:sp>
      <p:sp>
        <p:nvSpPr>
          <p:cNvPr id="9" name="Text 9"/>
          <p:cNvSpPr txBox="1"/>
          <p:nvPr/>
        </p:nvSpPr>
        <p:spPr>
          <a:xfrm>
            <a:off x="6263640" y="3218688"/>
            <a:ext cx="4983480" cy="12618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[S05] 世界总体互联网使用率（2024）</a:t>
            </a:r>
            <a:endParaRPr lang="zh-CN" sz="2000"/>
          </a:p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· 世界银行</a:t>
            </a:r>
            <a:endParaRPr lang="zh-CN" sz="2000"/>
          </a:p>
        </p:txBody>
      </p:sp>
      <p:sp>
        <p:nvSpPr>
          <p:cNvPr id="10" name="Text 10"/>
          <p:cNvSpPr txBox="1"/>
          <p:nvPr/>
        </p:nvSpPr>
        <p:spPr>
          <a:xfrm>
            <a:off x="6263640" y="4590288"/>
            <a:ext cx="4983480" cy="126187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/>
          <a:lstStyle/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[S06] 互联网使用者指标定义</a:t>
            </a:r>
            <a:endParaRPr lang="zh-CN" sz="2000"/>
          </a:p>
          <a:p>
            <a:pPr algn="l"/>
            <a:r>
              <a:rPr lang="zh-CN" sz="2000" b="0" i="0" dirty="0">
                <a:solidFill>
                  <a:srgbClr val="66615A"/>
                </a:solidFill>
                <a:latin typeface="Noto Sans SC"/>
                <a:ea typeface="Noto Sans SC"/>
              </a:rPr>
              <a:t>· 世界银行</a:t>
            </a:r>
            <a:endParaRPr lang="zh-CN" sz="2000"/>
          </a:p>
        </p:txBody>
      </p:sp>
    </p:spTree>
  </p:cSld>
  <p:clrMapOvr>
    <a:masterClrMapping/>
  </p:clrMapOvr>
  <p:transition spd="fast">
    <p:fade/>
  </p:transition>
  <p:timing>
    <p:tnLst>
      <p:par>
        <p:cTn id="1" dur="indefinite" restart="never" nodeType="tmRoot">
          <p:childTnLst>
            <p:par>
              <p:cTn id="3" dur="420" fill="hold">
                <p:stCondLst>
                  <p:cond delay="80"/>
                </p:stCondLst>
                <p:childTnLst>
                  <p:animEffect transition="in" filter="fade">
                    <p:cBhvr additive="base">
                      <p:cTn id="2" dur="420" fill="hold"/>
                      <p:tgtEl>
                        <p:spTgt spid="3"/>
                      </p:tgtEl>
                    </p:cBhvr>
                  </p:animEffect>
                </p:childTnLst>
              </p:cTn>
            </p:par>
            <p:par>
              <p:cTn id="5" dur="520" fill="hold">
                <p:stCondLst>
                  <p:cond delay="620"/>
                </p:stCondLst>
                <p:childTnLst>
                  <p:animEffect transition="in" filter="fade">
                    <p:cBhvr additive="base">
                      <p:cTn id="4" dur="520" fill="hold"/>
                      <p:tgtEl>
                        <p:spTgt spid="4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theme/theme1.xml><?xml version="1.0" encoding="utf-8"?>
<a:theme xmlns:a="http://schemas.openxmlformats.org/drawingml/2006/main" name="MerakStar">
  <a:themeElements>
    <a:clrScheme name="MerakStar">
      <a:dk1>
        <a:srgbClr val="26231E"/>
      </a:dk1>
      <a:lt1>
        <a:srgbClr val="F5F0E8"/>
      </a:lt1>
      <a:dk2>
        <a:srgbClr val="66615A"/>
      </a:dk2>
      <a:lt2>
        <a:srgbClr val="EAE2D7"/>
      </a:lt2>
      <a:accent1>
        <a:srgbClr val="9E3C37"/>
      </a:accent1>
      <a:accent2>
        <a:srgbClr val="315B78"/>
      </a:accent2>
      <a:accent3>
        <a:srgbClr val="315B78"/>
      </a:accent3>
      <a:accent4>
        <a:srgbClr val="9E7A2E"/>
      </a:accent4>
      <a:accent5>
        <a:srgbClr val="637747"/>
      </a:accent5>
      <a:accent6>
        <a:srgbClr val="0891B2"/>
      </a:accent6>
      <a:hlink>
        <a:srgbClr val="0563C1"/>
      </a:hlink>
      <a:folHlink>
        <a:srgbClr val="954F72"/>
      </a:folHlink>
    </a:clrScheme>
    <a:fontScheme name="MerakStar">
      <a:majorFont>
        <a:latin typeface="Noto Serif SC"/>
        <a:ea typeface="Noto Sans SC"/>
        <a:cs typeface="Arial"/>
      </a:majorFont>
      <a:minorFont>
        <a:latin typeface="Noto Sans SC"/>
        <a:ea typeface="Noto Sans SC"/>
        <a:cs typeface="Arial"/>
      </a:minorFont>
    </a:fontScheme>
    <a:fmtScheme name="MerakStar">
      <a:fillStyleLst>
        <a:solidFill>
          <a:schemeClr val="phClr"/>
        </a:solidFill>
      </a:fillStyleLst>
      <a:lnStyleLst>
        <a:ln w="127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MerakStar PPTX Renderer</Application>
  <PresentationFormat>Widescreen</PresentationFormat>
  <Slides>8</Slides>
  <Notes>0</Notes>
  <HiddenSlides>0</HiddenSlides>
  <MMClips>0</MMClips>
  <ScaleCrop>false</ScaleCrop>
  <Company>MerakStar</Company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MerakStar Candidate Fidelity</dc:title>
  <dc:creator>MerakStar</dc:creator>
  <cp:lastModifiedBy>MerakStar</cp:lastModifiedBy>
  <dcterms:created xsi:type="dcterms:W3CDTF">2026-10-01T12:02:38.302Z</dcterms:created>
  <dcterms:modified xsi:type="dcterms:W3CDTF">2026-10-01T12:02:38.302Z</dcterms:modified>
</cp:coreProperties>
</file>