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a33e01aa2e4221" /><Relationship Type="http://schemas.openxmlformats.org/officeDocument/2006/relationships/extended-properties" Target="/docProps/app.xml" Id="Rce7cb59ef1c6426e" /><Relationship Type="http://schemas.openxmlformats.org/officeDocument/2006/relationships/officeDocument" Target="/ppt/presentation.xml" Id="R0ff5124f7b7841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b4aa8314b7421e"/>
  </p:sldMasterIdLst>
  <p:notesMasterIdLst>
    <p:notesMasterId xmlns:r="http://schemas.openxmlformats.org/officeDocument/2006/relationships" r:id="Rd1179ab8a5034e04"/>
  </p:notesMasterIdLst>
  <p:sldIdLst>
    <p:sldId xmlns:r="http://schemas.openxmlformats.org/officeDocument/2006/relationships" id="256" r:id="R2af81cd0c2cb4b04"/>
    <p:sldId xmlns:r="http://schemas.openxmlformats.org/officeDocument/2006/relationships" id="257" r:id="R759339986ba34e47"/>
    <p:sldId xmlns:r="http://schemas.openxmlformats.org/officeDocument/2006/relationships" id="258" r:id="Rb46363e714414bad"/>
    <p:sldId xmlns:r="http://schemas.openxmlformats.org/officeDocument/2006/relationships" id="259" r:id="R1ac5fa4e7ddd487b"/>
    <p:sldId xmlns:r="http://schemas.openxmlformats.org/officeDocument/2006/relationships" id="260" r:id="Rea9ec8ad061c4ebf"/>
    <p:sldId xmlns:r="http://schemas.openxmlformats.org/officeDocument/2006/relationships" id="261" r:id="R0dd176389bae4bdd"/>
    <p:sldId xmlns:r="http://schemas.openxmlformats.org/officeDocument/2006/relationships" id="262" r:id="R60f2f7d5281947ec"/>
    <p:sldId xmlns:r="http://schemas.openxmlformats.org/officeDocument/2006/relationships" id="263" r:id="Rff8c2577fb064e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cd377a0ec74cf7" /><Relationship Type="http://schemas.openxmlformats.org/officeDocument/2006/relationships/slideMaster" Target="/ppt/slideMasters/slideMaster1.xml" Id="R6db4aa8314b7421e" /><Relationship Type="http://schemas.openxmlformats.org/officeDocument/2006/relationships/notesMaster" Target="/ppt/notesMasters/notesMaster1.xml" Id="Rd1179ab8a5034e04" /><Relationship Type="http://schemas.openxmlformats.org/officeDocument/2006/relationships/presProps" Target="/ppt/presProps.xml" Id="R05f7fa9c9b0c45d4" /><Relationship Type="http://schemas.openxmlformats.org/officeDocument/2006/relationships/tableStyles" Target="/ppt/tableStyles.xml" Id="Ra3abf3cde08a4b84" /><Relationship Type="http://schemas.openxmlformats.org/officeDocument/2006/relationships/slide" Target="/ppt/slides/slide1.xml" Id="R2af81cd0c2cb4b04" /><Relationship Type="http://schemas.openxmlformats.org/officeDocument/2006/relationships/slide" Target="/ppt/slides/slide2.xml" Id="R759339986ba34e47" /><Relationship Type="http://schemas.openxmlformats.org/officeDocument/2006/relationships/slide" Target="/ppt/slides/slide3.xml" Id="Rb46363e714414bad" /><Relationship Type="http://schemas.openxmlformats.org/officeDocument/2006/relationships/slide" Target="/ppt/slides/slide4.xml" Id="R1ac5fa4e7ddd487b" /><Relationship Type="http://schemas.openxmlformats.org/officeDocument/2006/relationships/slide" Target="/ppt/slides/slide5.xml" Id="Rea9ec8ad061c4ebf" /><Relationship Type="http://schemas.openxmlformats.org/officeDocument/2006/relationships/slide" Target="/ppt/slides/slide6.xml" Id="R0dd176389bae4bdd" /><Relationship Type="http://schemas.openxmlformats.org/officeDocument/2006/relationships/slide" Target="/ppt/slides/slide7.xml" Id="R60f2f7d5281947ec" /><Relationship Type="http://schemas.openxmlformats.org/officeDocument/2006/relationships/slide" Target="/ppt/slides/slide8.xml" Id="Rff8c2577fb064e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f54199d5bf43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3dabe173934c44" /><Relationship Type="http://schemas.openxmlformats.org/officeDocument/2006/relationships/notesMaster" Target="/ppt/notesMasters/notesMaster1.xml" Id="R6d1b24caf3eb49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40ad1947c84c44" /><Relationship Type="http://schemas.openxmlformats.org/officeDocument/2006/relationships/notesMaster" Target="/ppt/notesMasters/notesMaster1.xml" Id="R2430a9eff4b34b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5ecc8ef04d429b" /><Relationship Type="http://schemas.openxmlformats.org/officeDocument/2006/relationships/notesMaster" Target="/ppt/notesMasters/notesMaster1.xml" Id="Ra1950b81433947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857d0046fe40f3" /><Relationship Type="http://schemas.openxmlformats.org/officeDocument/2006/relationships/notesMaster" Target="/ppt/notesMasters/notesMaster1.xml" Id="R9c257802a5414f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f7c4136dd845da" /><Relationship Type="http://schemas.openxmlformats.org/officeDocument/2006/relationships/notesMaster" Target="/ppt/notesMasters/notesMaster1.xml" Id="R0c9fb67a85f649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d9164c77c54554" /><Relationship Type="http://schemas.openxmlformats.org/officeDocument/2006/relationships/notesMaster" Target="/ppt/notesMasters/notesMaster1.xml" Id="R5dae9145594e44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75838b200f458f" /><Relationship Type="http://schemas.openxmlformats.org/officeDocument/2006/relationships/notesMaster" Target="/ppt/notesMasters/notesMaster1.xml" Id="R6e0984fd1ca248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f4fef77e9740ba" /><Relationship Type="http://schemas.openxmlformats.org/officeDocument/2006/relationships/notesMaster" Target="/ppt/notesMasters/notesMaster1.xml" Id="Rcc9fe2327d8246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互联网使用率比较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封面蓝晒拼贴与笔记本是生成艺术插图，不作为统计证据。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互联网使用率的统计口径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三国使用率均高于世界汇总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相对世界汇总的差距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国家间的使用率差距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单年数据的解释边界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高于世界汇总，只是研究起点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原始观测与来源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2024年 / 世界银行 IT.NET.USER.ZS。差值按原始观测计算，展示时舍入。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世界是加权汇总参照。单年单指标不能说明趋势、服务质量或因果。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World Bank: Individuals using the Internet (% of population), China</a:t>
            </a:r>
          </a:p>
          <a:p xmlns:a="http://schemas.openxmlformats.org/drawingml/2006/main">
            <a:r>
              <a:t>https://api.worldbank.org/v2/country/CHN/indicator/IT.NET.USER.ZS?format=json&amp;date=2024:2024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[S03] World Bank: Individuals using the Internet (% of population), Colombia</a:t>
            </a:r>
          </a:p>
          <a:p xmlns:a="http://schemas.openxmlformats.org/drawingml/2006/main">
            <a:r>
              <a:t>https://api.worldbank.org/v2/country/COL/indicator/IT.NET.USER.ZS?format=json&amp;date=2024:2024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[S04] World Bank: Individuals using the Internet (% of population), Singapore</a:t>
            </a:r>
          </a:p>
          <a:p xmlns:a="http://schemas.openxmlformats.org/drawingml/2006/main">
            <a:r>
              <a:t>https://api.worldbank.org/v2/country/SGP/indicator/IT.NET.USER.ZS?format=json&amp;date=2024:2024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[S05] World Bank: Individuals using the Internet (% of population), World</a:t>
            </a:r>
          </a:p>
          <a:p xmlns:a="http://schemas.openxmlformats.org/drawingml/2006/main">
            <a:r>
              <a:t>https://api.worldbank.org/v2/country/WLD/indicator/IT.NET.USER.ZS?format=json&amp;date=2024:2024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[S06] World Bank indicator definition: Individuals using the Internet (% of population)</a:t>
            </a:r>
          </a:p>
          <a:p xmlns:a="http://schemas.openxmlformats.org/drawingml/2006/main">
            <a:r>
              <a:t>https://api.worldbank.org/v2/indicator/IT.NET.USER.ZS?format=json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[S01] 原始用户资料，私人来源地址仅保留在完整研究报告中。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1bc52999414a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81081d003d44ea" /><Relationship Type="http://schemas.openxmlformats.org/officeDocument/2006/relationships/slideLayout" Target="/ppt/slideLayouts/slideLayout1.xml" Id="Rfa0a994440bd41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0a994440bd41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973e5128dd4e69" /><Relationship Type="http://schemas.openxmlformats.org/officeDocument/2006/relationships/image" Target="/ppt/media/image.png" Id="R46dd0bc1b38d4e1c" /><Relationship Type="http://schemas.openxmlformats.org/officeDocument/2006/relationships/notesSlide" Target="/ppt/notesSlides/notesSlide1.xml" Id="R8b33e8a20b804e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5459d89904edf" /><Relationship Type="http://schemas.openxmlformats.org/officeDocument/2006/relationships/notesSlide" Target="/ppt/notesSlides/notesSlide2.xml" Id="R08e32ac38bd348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1fc5e2c31402e" /><Relationship Type="http://schemas.openxmlformats.org/officeDocument/2006/relationships/chart" Target="/ppt/slides/charts/chart1.xml" Id="Rd3bfe29917e147b4" /><Relationship Type="http://schemas.openxmlformats.org/officeDocument/2006/relationships/notesSlide" Target="/ppt/notesSlides/notesSlide3.xml" Id="Rb96b5dd5d97e41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b37aa481b4ef6" /><Relationship Type="http://schemas.openxmlformats.org/officeDocument/2006/relationships/chart" Target="/ppt/slides/charts/chart2.xml" Id="Re1de7c84e0fa4f7c" /><Relationship Type="http://schemas.openxmlformats.org/officeDocument/2006/relationships/notesSlide" Target="/ppt/notesSlides/notesSlide4.xml" Id="Rcae947ae502c47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071ea84fb4d1c" /><Relationship Type="http://schemas.openxmlformats.org/officeDocument/2006/relationships/chart" Target="/ppt/slides/charts/chart3.xml" Id="R353fbe5e761f4a21" /><Relationship Type="http://schemas.openxmlformats.org/officeDocument/2006/relationships/notesSlide" Target="/ppt/notesSlides/notesSlide5.xml" Id="R1f2225a47f704b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bbfab9b1449f3" /><Relationship Type="http://schemas.openxmlformats.org/officeDocument/2006/relationships/notesSlide" Target="/ppt/notesSlides/notesSlide6.xml" Id="Rafb89e296fad46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3944499c54920" /><Relationship Type="http://schemas.openxmlformats.org/officeDocument/2006/relationships/notesSlide" Target="/ppt/notesSlides/notesSlide7.xml" Id="R942d8e8dbd7f4a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b55fcb0394bb2" /><Relationship Type="http://schemas.openxmlformats.org/officeDocument/2006/relationships/notesSlide" Target="/ppt/notesSlides/notesSlide8.xml" Id="R45dda2e03135435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互联网使用人口占比</c:v>
          </c:tx>
          <c:spPr>
            <a:solidFill xmlns:a="http://schemas.openxmlformats.org/drawingml/2006/main">
              <a:srgbClr val="123C69"/>
            </a:solidFill>
          </c:spPr>
          <c:cat>
            <c:strRef>
              <c:f>'Chart Data'!$A$2:$A$4</c:f>
              <c:strCache>
                <c:ptCount val="3"/>
                <c:pt idx="0">
                  <c:v>中国</c:v>
                </c:pt>
                <c:pt idx="1">
                  <c:v>哥伦比亚</c:v>
                </c:pt>
                <c:pt idx="2">
                  <c:v>新加坡</c:v>
                </c:pt>
              </c:strCache>
            </c:strRef>
          </c:cat>
          <c:val>
            <c:numRef>
              <c:f>'Chart Data'!$B$2:$B$4</c:f>
              <c:numCache>
                <c:formatCode>0.00%</c:formatCode>
                <c:ptCount val="3"/>
                <c:pt idx="0">
                  <c:v>0.92</c:v>
                </c:pt>
                <c:pt idx="1">
                  <c:v>0.7934543299</c:v>
                </c:pt>
                <c:pt idx="2">
                  <c:v>0.9437757178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250">
                  <a:solidFill>
                    <a:srgbClr val="2323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6668">
              <a:solidFill>
                <a:srgbClr val="DDD4C9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0.2"/>
      </c:valAx>
      <c:spPr>
        <a:solidFill xmlns:a="http://schemas.openxmlformats.org/drawingml/2006/main">
          <a:srgbClr val="F4F0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0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比例差</c:v>
          </c:tx>
          <c:spPr>
            <a:solidFill xmlns:a="http://schemas.openxmlformats.org/drawingml/2006/main">
              <a:srgbClr val="123C69"/>
            </a:solidFill>
          </c:spPr>
          <c:cat>
            <c:strRef>
              <c:f>'Chart Data'!$A$2:$A$4</c:f>
              <c:strCache>
                <c:ptCount val="3"/>
                <c:pt idx="0">
                  <c:v>中国</c:v>
                </c:pt>
                <c:pt idx="1">
                  <c:v>哥伦比亚</c:v>
                </c:pt>
                <c:pt idx="2">
                  <c:v>新加坡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20.8</c:v>
                </c:pt>
                <c:pt idx="1">
                  <c:v>8.14543299</c:v>
                </c:pt>
                <c:pt idx="2">
                  <c:v>23.17757178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250">
                  <a:solidFill>
                    <a:srgbClr val="2323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30"/>
          <c:min val="0"/>
        </c:scaling>
        <c:delete val="0"/>
        <c:axPos val="b"/>
        <c:majorGridlines>
          <c:spPr>
            <a:ln xmlns:a="http://schemas.openxmlformats.org/drawingml/2006/main" w="6668">
              <a:solidFill>
                <a:srgbClr val="DDD4C9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6"/>
      </c:valAx>
      <c:spPr>
        <a:solidFill xmlns:a="http://schemas.openxmlformats.org/drawingml/2006/main">
          <a:srgbClr val="F4F0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0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比例差</c:v>
          </c:tx>
          <c:spPr>
            <a:solidFill xmlns:a="http://schemas.openxmlformats.org/drawingml/2006/main">
              <a:srgbClr val="123C69"/>
            </a:solidFill>
          </c:spPr>
          <c:cat>
            <c:strRef>
              <c:f>'Chart Data'!$A$2:$A$4</c:f>
              <c:strCache>
                <c:ptCount val="3"/>
                <c:pt idx="0">
                  <c:v>新加坡 − 中国</c:v>
                </c:pt>
                <c:pt idx="1">
                  <c:v>中国 − 哥伦比亚</c:v>
                </c:pt>
                <c:pt idx="2">
                  <c:v>新加坡 − 哥伦比亚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2.37757178</c:v>
                </c:pt>
                <c:pt idx="1">
                  <c:v>12.65456701</c:v>
                </c:pt>
                <c:pt idx="2">
                  <c:v>15.03213879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250">
                  <a:solidFill>
                    <a:srgbClr val="2323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20"/>
          <c:min val="0"/>
        </c:scaling>
        <c:delete val="0"/>
        <c:axPos val="b"/>
        <c:majorGridlines>
          <c:spPr>
            <a:ln xmlns:a="http://schemas.openxmlformats.org/drawingml/2006/main" w="6668">
              <a:solidFill>
                <a:srgbClr val="DDD4C9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4"/>
      </c:valAx>
      <c:spPr>
        <a:solidFill xmlns:a="http://schemas.openxmlformats.org/drawingml/2006/main">
          <a:srgbClr val="F4F0E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0E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d0bc1b38d4e1c"/>
          <a:stretch xmlns:a="http://schemas.openxmlformats.org/drawingml/2006/main"/>
        </p:blipFill>
        <p:spPr>
          <a:xfrm xmlns:a="http://schemas.openxmlformats.org/drawingml/2006/main">
            <a:off x="5775937" y="517434"/>
            <a:ext cx="5823131" cy="5823131"/>
          </a:xfrm>
          <a:prstGeom xmlns:a="http://schemas.openxmlformats.org/drawingml/2006/main" prst="rect">
            <a:avLst/>
          </a:prstGeom>
        </p:spPr>
      </p:pic>
      <p:sp>
        <p:nvSpPr>
          <p:cNvPr id="2" name="editorial-intaglio-title">
            <a:extLst xmlns:a="http://schemas.openxmlformats.org/drawingml/2006/main">
              <a:ext uri="{FF2B5EF4-FFF2-40B4-BE49-F238E27FC236}">
                <a16:creationId xmlns:a16="http://schemas.microsoft.com/office/drawing/2014/main" id="{C078E91C-E27B-45CF-9AF4-B49A344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1787522"/>
            <a:ext cx="4983146" cy="242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rPr>
              <a:t>互联网</a:t>
            </a:r>
          </a:p>
          <a:p xmlns:a="http://schemas.openxmlformats.org/drawingml/2006/main">
            <a:pPr algn="l">
              <a:def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696" b="0">
                <a:solidFill>
                  <a:srgbClr val="123C69"/>
                </a:solidFill>
                <a:latin typeface="Source Han Serif SC"/>
                <a:ea typeface="Source Han Serif SC"/>
                <a:cs typeface="Source Han Serif SC"/>
              </a:rPr>
              <a:t>使用率比较</a:t>
            </a:r>
          </a:p>
        </p:txBody>
      </p:sp>
      <p:sp>
        <p:nvSpPr>
          <p:cNvPr id="3" name="editorial-intaglio-scope">
            <a:extLst xmlns:a="http://schemas.openxmlformats.org/drawingml/2006/main">
              <a:ext uri="{FF2B5EF4-FFF2-40B4-BE49-F238E27FC236}">
                <a16:creationId xmlns:a16="http://schemas.microsoft.com/office/drawing/2014/main" id="{C8B87DCD-D2BD-467A-BD2E-1C7E593E7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5102352"/>
            <a:ext cx="4983146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中国、哥伦比亚、新加坡</a:t>
            </a:r>
          </a:p>
          <a:p xmlns:a="http://schemas.openxmlformats.org/drawingml/2006/main">
            <a:pPr algn="l">
              <a:def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与世界总体比较</a:t>
            </a:r>
          </a:p>
        </p:txBody>
      </p:sp>
      <p:sp>
        <p:nvSpPr>
          <p:cNvPr id="4" name="editorial-intaglio-year">
            <a:extLst xmlns:a="http://schemas.openxmlformats.org/drawingml/2006/main">
              <a:ext uri="{FF2B5EF4-FFF2-40B4-BE49-F238E27FC236}">
                <a16:creationId xmlns:a16="http://schemas.microsoft.com/office/drawing/2014/main" id="{87C0C39E-1946-4D74-AE4B-8A5C7F34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904" y="365760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00" b="0">
                <a:solidFill>
                  <a:srgbClr val="123C69"/>
                </a:solidFill>
                <a:latin typeface="Bahnschrift"/>
                <a:ea typeface="Bahnschrift"/>
                <a:cs typeface="Bahnschrift"/>
              </a:defRPr>
            </a:pPr>
            <a:r>
              <a:rPr sz="1700" b="0">
                <a:solidFill>
                  <a:srgbClr val="123C69"/>
                </a:solidFill>
                <a:latin typeface="Bahnschrift"/>
                <a:ea typeface="Bahnschrift"/>
                <a:cs typeface="Bahnschrif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337537089"/>
      </p:ext>
    </p:extLst>
  </p:cSld>
  <p:timing>
    <p:tnLst>
      <p:par>
        <p:cTn id="1" dur="indefinite" restart="never" nodeType="tmRoot">
          <p:childTnLst>
            <p:par>
              <p:cTn id="3" dur="700" fill="hold">
                <p:stCondLst>
                  <p:cond delay="0"/>
                </p:stCondLst>
                <p:childTnLst>
                  <p:animEffect transition="in" filter="wipe(right)">
                    <p:cBhvr additive="base">
                      <p:cTn id="2" dur="700" fill="hold"/>
                      <p:tgtEl>
                        <p:spTgt spid="2"/>
                      </p:tgtEl>
                    </p:cBhvr>
                  </p:animEffect>
                </p:childTnLst>
              </p:cTn>
            </p:par>
            <p:par>
              <p:cTn id="5" dur="1050" fill="hold">
                <p:stCondLst>
                  <p:cond delay="140"/>
                </p:stCondLst>
                <p:childTnLst>
                  <p:animEffect transition="in" filter="fade">
                    <p:cBhvr additive="base">
                      <p:cTn id="4" dur="1050" fill="hold"/>
                      <p:tgtEl>
                        <p:spTgt spid="5"/>
                      </p:tgtEl>
                    </p:cBhvr>
                  </p:animEffect>
                </p:childTnLst>
              </p:cTn>
            </p:par>
            <p:par>
              <p:cTn id="10" dur="600" fill="hold">
                <p:stCondLst>
                  <p:cond delay="1290"/>
                </p:stCondLst>
                <p:childTnLst>
                  <p:animEffect transition="in" filter="fade">
                    <p:cBhvr additive="base">
                      <p:cTn id="6" dur="600" fill="hold"/>
                      <p:tgtEl>
                        <p:spTgt spid="3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7" dur="600" fill="hold"/>
                      <p:tgtEl>
                        <p:spTgt spid="3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  <p:animEffect transition="in" filter="fade">
                    <p:cBhvr additive="base">
                      <p:cTn id="8" dur="600" fill="hold"/>
                      <p:tgtEl>
                        <p:spTgt spid="4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9" dur="600" fill="hold"/>
                      <p:tgtEl>
                        <p:spTgt spid="4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finition-headline">
            <a:extLst xmlns:a="http://schemas.openxmlformats.org/drawingml/2006/main">
              <a:ext uri="{FF2B5EF4-FFF2-40B4-BE49-F238E27FC236}">
                <a16:creationId xmlns:a16="http://schemas.microsoft.com/office/drawing/2014/main" id="{C0A7953B-CDD8-46B4-8F02-DCC00E98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互联网使用率的统计口径</a:t>
            </a:r>
          </a:p>
        </p:txBody>
      </p:sp>
      <p:sp>
        <p:nvSpPr>
          <p:cNvPr id="2" name="definition-period">
            <a:extLst xmlns:a="http://schemas.openxmlformats.org/drawingml/2006/main">
              <a:ext uri="{FF2B5EF4-FFF2-40B4-BE49-F238E27FC236}">
                <a16:creationId xmlns:a16="http://schemas.microsoft.com/office/drawing/2014/main" id="{7A6811FA-D995-49A1-8D7B-C6A94C46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935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回溯期</a:t>
            </a:r>
          </a:p>
        </p:txBody>
      </p:sp>
      <p:sp>
        <p:nvSpPr>
          <p:cNvPr id="3" name="definition-number">
            <a:extLst xmlns:a="http://schemas.openxmlformats.org/drawingml/2006/main">
              <a:ext uri="{FF2B5EF4-FFF2-40B4-BE49-F238E27FC236}">
                <a16:creationId xmlns:a16="http://schemas.microsoft.com/office/drawing/2014/main" id="{1EF789EC-1BF5-4A34-82BF-F19634BA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876550"/>
            <a:ext cx="3476625" cy="2609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0" b="1">
                <a:solidFill>
                  <a:srgbClr val="123C69"/>
                </a:solidFill>
                <a:latin typeface="Arial"/>
                <a:ea typeface="Arial"/>
                <a:cs typeface="Arial"/>
              </a:defRPr>
            </a:pPr>
            <a:r>
              <a:rPr sz="15750" b="1">
                <a:solidFill>
                  <a:srgbClr val="123C6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4" name="definition-unit">
            <a:extLst xmlns:a="http://schemas.openxmlformats.org/drawingml/2006/main">
              <a:ext uri="{FF2B5EF4-FFF2-40B4-BE49-F238E27FC236}">
                <a16:creationId xmlns:a16="http://schemas.microsoft.com/office/drawing/2014/main" id="{EDBFB902-8D1A-4503-BE31-54E69877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248150"/>
            <a:ext cx="2476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75" b="0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个月</a:t>
            </a:r>
          </a:p>
        </p:txBody>
      </p:sp>
      <p:sp>
        <p:nvSpPr>
          <p:cNvPr id="5" name="definition-definition-label">
            <a:extLst xmlns:a="http://schemas.openxmlformats.org/drawingml/2006/main">
              <a:ext uri="{FF2B5EF4-FFF2-40B4-BE49-F238E27FC236}">
                <a16:creationId xmlns:a16="http://schemas.microsoft.com/office/drawing/2014/main" id="{020CCDA5-540A-425D-B78B-B9D586B4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57450"/>
            <a:ext cx="52197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互联网使用者</a:t>
            </a:r>
          </a:p>
        </p:txBody>
      </p:sp>
      <p:sp>
        <p:nvSpPr>
          <p:cNvPr id="6" name="definition-definition">
            <a:extLst xmlns:a="http://schemas.openxmlformats.org/drawingml/2006/main">
              <a:ext uri="{FF2B5EF4-FFF2-40B4-BE49-F238E27FC236}">
                <a16:creationId xmlns:a16="http://schemas.microsoft.com/office/drawing/2014/main" id="{5A0988FD-039B-4BD8-8EEB-1333D0FAF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190875"/>
            <a:ext cx="521970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过去3个月内，从任何地点</a:t>
            </a:r>
          </a:p>
          <a:p xmlns:a="http://schemas.openxmlformats.org/drawingml/2006/main">
            <a:pPr algn="l">
              <a:def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使用过互联网的个人，</a:t>
            </a:r>
          </a:p>
          <a:p xmlns:a="http://schemas.openxmlformats.org/drawingml/2006/main">
            <a:pPr algn="l">
              <a:def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占总人口的比例。</a:t>
            </a:r>
          </a:p>
        </p:txBody>
      </p:sp>
      <p:sp>
        <p:nvSpPr>
          <p:cNvPr id="7" name="definition-boundary">
            <a:extLst xmlns:a="http://schemas.openxmlformats.org/drawingml/2006/main">
              <a:ext uri="{FF2B5EF4-FFF2-40B4-BE49-F238E27FC236}">
                <a16:creationId xmlns:a16="http://schemas.microsoft.com/office/drawing/2014/main" id="{04728426-F156-4A50-B75B-54F0AB24B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36257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该指标不衡量网速或服务质量。</a:t>
            </a:r>
          </a:p>
        </p:txBody>
      </p:sp>
      <p:sp>
        <p:nvSpPr>
          <p:cNvPr id="8" name="definition-source">
            <a:extLst xmlns:a="http://schemas.openxmlformats.org/drawingml/2006/main">
              <a:ext uri="{FF2B5EF4-FFF2-40B4-BE49-F238E27FC236}">
                <a16:creationId xmlns:a16="http://schemas.microsoft.com/office/drawing/2014/main" id="{2B5C55A3-3AC7-4B7E-9BFE-0E230041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[S06]</a:t>
            </a:r>
          </a:p>
        </p:txBody>
      </p:sp>
      <p:sp>
        <p:nvSpPr>
          <p:cNvPr id="9" name="definition-page">
            <a:extLst xmlns:a="http://schemas.openxmlformats.org/drawingml/2006/main">
              <a:ext uri="{FF2B5EF4-FFF2-40B4-BE49-F238E27FC236}">
                <a16:creationId xmlns:a16="http://schemas.microsoft.com/office/drawing/2014/main" id="{6F904D76-E9EA-434A-B691-5B55D2E2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1610026"/>
      </p:ext>
    </p:extLst>
  </p:cSld>
  <p:timing>
    <p:tnLst>
      <p:par>
        <p:cTn id="1" dur="indefinite" restart="never" nodeType="tmRoot">
          <p:childTnLst>
            <p:par>
              <p:cTn id="4" dur="44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440" fill="hold"/>
                      <p:tgtEl>
                        <p:spTgt spid="10"/>
                      </p:tgtEl>
                    </p:cBhvr>
                  </p:animEffect>
                  <p:animMotion origin="layout" pathEditMode="relative" path="m 0 0.035 l 0 -0.035 e">
                    <p:cBhvr additive="base">
                      <p:cTn id="3" dur="440" fill="hold"/>
                      <p:tgtEl>
                        <p:spTgt spid="10"/>
                      </p:tgtEl>
                      <p:attrNameLst>
                        <p:attrName>ppt_x</p:attrName>
                        <p:attrName>ppt_y</p:attrName>
                      </p:attrNameLst>
                    </p:cBhvr>
                  </p:animMotion>
                </p:childTnLst>
              </p:cTn>
            </p:par>
            <p:par>
              <p:cTn id="11" dur="440" fill="hold">
                <p:stCondLst>
                  <p:cond delay="580"/>
                </p:stCondLst>
                <p:childTnLst>
                  <p:animEffect transition="in" filter="fade">
                    <p:cBhvr additive="base">
                      <p:cTn id="5" dur="44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6" dur="440" fill="hold"/>
                      <p:tgtEl>
                        <p:spTgt spid="3"/>
                      </p:tgtEl>
                    </p:cBhvr>
                  </p:animEffect>
                  <p:animEffect transition="in" filter="fade">
                    <p:cBhvr additive="base">
                      <p:cTn id="7" dur="440" fill="hold"/>
                      <p:tgtEl>
                        <p:spTgt spid="4"/>
                      </p:tgtEl>
                    </p:cBhvr>
                  </p:animEffect>
                  <p:animEffect transition="in" filter="fade">
                    <p:cBhvr additive="base">
                      <p:cTn id="8" dur="440" fill="hold"/>
                      <p:tgtEl>
                        <p:spTgt spid="5"/>
                      </p:tgtEl>
                    </p:cBhvr>
                  </p:animEffect>
                  <p:animEffect transition="in" filter="fade">
                    <p:cBhvr additive="base">
                      <p:cTn id="9" dur="440" fill="hold"/>
                      <p:tgtEl>
                        <p:spTgt spid="6"/>
                      </p:tgtEl>
                    </p:cBhvr>
                  </p:animEffect>
                  <p:animEffect transition="in" filter="fade">
                    <p:cBhvr additive="base">
                      <p:cTn id="10" dur="440" fill="hold"/>
                      <p:tgtEl>
                        <p:spTgt spid="7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rates-headline">
            <a:extLst xmlns:a="http://schemas.openxmlformats.org/drawingml/2006/main">
              <a:ext uri="{FF2B5EF4-FFF2-40B4-BE49-F238E27FC236}">
                <a16:creationId xmlns:a16="http://schemas.microsoft.com/office/drawing/2014/main" id="{C0063CA5-CF9C-4F21-960B-9398041A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425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425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三国使用率均高于世界汇总</a:t>
            </a:r>
          </a:p>
        </p:txBody>
      </p:sp>
      <p:sp>
        <p:nvSpPr>
          <p:cNvPr id="2" name="rates-unit">
            <a:extLst xmlns:a="http://schemas.openxmlformats.org/drawingml/2006/main">
              <a:ext uri="{FF2B5EF4-FFF2-40B4-BE49-F238E27FC236}">
                <a16:creationId xmlns:a16="http://schemas.microsoft.com/office/drawing/2014/main" id="{99657BE8-327E-429F-8866-CF3AF906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使用人口占比（%）</a:t>
            </a:r>
          </a:p>
        </p:txBody>
      </p:sp>
      <p:sp>
        <p:nvSpPr>
          <p:cNvPr id="3" name="rates-reference">
            <a:extLst xmlns:a="http://schemas.openxmlformats.org/drawingml/2006/main">
              <a:ext uri="{FF2B5EF4-FFF2-40B4-BE49-F238E27FC236}">
                <a16:creationId xmlns:a16="http://schemas.microsoft.com/office/drawing/2014/main" id="{0AC0A505-098A-4D81-B109-938C16A9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562100"/>
            <a:ext cx="4572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世界汇总参照 71.20%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09600" y="2238375"/>
          <a:ext xmlns:a="http://schemas.openxmlformats.org/drawingml/2006/main" cx="10972800" cy="35528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3bfe29917e147b4"/>
          </a:graphicData>
        </a:graphic>
      </p:graphicFrame>
      <p:sp>
        <p:nvSpPr>
          <p:cNvPr id="5" name="rates-source">
            <a:extLst xmlns:a="http://schemas.openxmlformats.org/drawingml/2006/main">
              <a:ext uri="{FF2B5EF4-FFF2-40B4-BE49-F238E27FC236}">
                <a16:creationId xmlns:a16="http://schemas.microsoft.com/office/drawing/2014/main" id="{11B4B23E-F785-4751-9A50-98B05462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[S02-S05]</a:t>
            </a:r>
          </a:p>
        </p:txBody>
      </p:sp>
      <p:sp>
        <p:nvSpPr>
          <p:cNvPr id="6" name="rates-page">
            <a:extLst xmlns:a="http://schemas.openxmlformats.org/drawingml/2006/main">
              <a:ext uri="{FF2B5EF4-FFF2-40B4-BE49-F238E27FC236}">
                <a16:creationId xmlns:a16="http://schemas.microsoft.com/office/drawing/2014/main" id="{9863DEC8-702C-4FCD-88AF-AC3E579C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43144281"/>
      </p:ext>
    </p:extLst>
  </p:cSld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7"/>
                      </p:tgtEl>
                    </p:cBhvr>
                  </p:animEffect>
                </p:childTnLst>
              </p:cTn>
            </p:par>
            <p:par>
              <p:cTn id="5" dur="700" fill="hold">
                <p:stCondLst>
                  <p:cond delay="530"/>
                </p:stCondLst>
                <p:childTnLst>
                  <p:animEffect transition="in" filter="wipe(right)">
                    <p:cBhvr additive="base">
                      <p:cTn id="4" dur="700" fill="hold"/>
                      <p:tgtEl>
                        <p:spTgt spid="10"/>
                      </p:tgtEl>
                    </p:cBhvr>
                  </p:animEffect>
                </p:childTnLst>
              </p:cTn>
            </p:par>
            <p:par>
              <p:cTn id="8" dur="420" fill="hold">
                <p:stCondLst>
                  <p:cond delay="1310"/>
                </p:stCondLst>
                <p:childTnLst>
                  <p:animEffect transition="in" filter="fade">
                    <p:cBhvr additive="base">
                      <p:cTn id="6" dur="42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7" dur="420" fill="hold"/>
                      <p:tgtEl>
                        <p:spTgt spid="3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world-gap-headline">
            <a:extLst xmlns:a="http://schemas.openxmlformats.org/drawingml/2006/main">
              <a:ext uri="{FF2B5EF4-FFF2-40B4-BE49-F238E27FC236}">
                <a16:creationId xmlns:a16="http://schemas.microsoft.com/office/drawing/2014/main" id="{F42310DE-01B3-4E7A-9BC0-DD495E90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5048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相对世界汇总</a:t>
            </a:r>
          </a:p>
          <a:p xmlns:a="http://schemas.openxmlformats.org/drawingml/2006/main">
            <a:pPr algn="l">
              <a:def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65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的差距</a:t>
            </a:r>
          </a:p>
        </p:txBody>
      </p:sp>
      <p:sp>
        <p:nvSpPr>
          <p:cNvPr id="2" name="world-gap-benchmark-label">
            <a:extLst xmlns:a="http://schemas.openxmlformats.org/drawingml/2006/main">
              <a:ext uri="{FF2B5EF4-FFF2-40B4-BE49-F238E27FC236}">
                <a16:creationId xmlns:a16="http://schemas.microsoft.com/office/drawing/2014/main" id="{A83411E7-4F89-404C-89CF-58AC43F2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4714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世界汇总参照</a:t>
            </a:r>
          </a:p>
        </p:txBody>
      </p:sp>
      <p:sp>
        <p:nvSpPr>
          <p:cNvPr id="3" name="world-gap-benchmark">
            <a:extLst xmlns:a="http://schemas.openxmlformats.org/drawingml/2006/main">
              <a:ext uri="{FF2B5EF4-FFF2-40B4-BE49-F238E27FC236}">
                <a16:creationId xmlns:a16="http://schemas.microsoft.com/office/drawing/2014/main" id="{6E0ED753-10F6-4CD8-89BE-0F13FE8D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86150"/>
            <a:ext cx="4714875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75" b="1">
                <a:solidFill>
                  <a:srgbClr val="123C69"/>
                </a:solidFill>
                <a:latin typeface="Arial"/>
                <a:ea typeface="Arial"/>
                <a:cs typeface="Arial"/>
              </a:defRPr>
            </a:pPr>
            <a:r>
              <a:rPr sz="7875" b="1">
                <a:solidFill>
                  <a:srgbClr val="123C69"/>
                </a:solidFill>
                <a:latin typeface="Arial"/>
                <a:ea typeface="Arial"/>
                <a:cs typeface="Arial"/>
              </a:rPr>
              <a:t>71.20</a:t>
            </a:r>
          </a:p>
        </p:txBody>
      </p:sp>
      <p:sp>
        <p:nvSpPr>
          <p:cNvPr id="4" name="world-gap-unit">
            <a:extLst xmlns:a="http://schemas.openxmlformats.org/drawingml/2006/main">
              <a:ext uri="{FF2B5EF4-FFF2-40B4-BE49-F238E27FC236}">
                <a16:creationId xmlns:a16="http://schemas.microsoft.com/office/drawing/2014/main" id="{4A21C163-ED21-4A17-878C-71B2C6C6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990975"/>
            <a:ext cx="8477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123C6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23C69"/>
                </a:solidFill>
                <a:latin typeface="Arial"/>
                <a:ea typeface="Arial"/>
                <a:cs typeface="Arial"/>
              </a:rPr>
              <a:t>%</a:t>
            </a:r>
          </a:p>
        </p:txBody>
      </p:sp>
      <p:sp>
        <p:nvSpPr>
          <p:cNvPr id="5" name="world-gap-boundary">
            <a:extLst xmlns:a="http://schemas.openxmlformats.org/drawingml/2006/main">
              <a:ext uri="{FF2B5EF4-FFF2-40B4-BE49-F238E27FC236}">
                <a16:creationId xmlns:a16="http://schemas.microsoft.com/office/drawing/2014/main" id="{FD3B6397-6B40-485A-A991-C95DAA46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4953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世界值是加权汇总基准。</a:t>
            </a:r>
          </a:p>
          <a:p xmlns:a="http://schemas.openxmlformats.org/drawingml/2006/main">
            <a:pPr algn="l">
              <a:def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不与国家值简单求平均。</a:t>
            </a:r>
          </a:p>
        </p:txBody>
      </p:sp>
      <p:sp>
        <p:nvSpPr>
          <p:cNvPr id="6" name="world-gap-plot-label">
            <a:extLst xmlns:a="http://schemas.openxmlformats.org/drawingml/2006/main">
              <a:ext uri="{FF2B5EF4-FFF2-40B4-BE49-F238E27FC236}">
                <a16:creationId xmlns:a16="http://schemas.microsoft.com/office/drawing/2014/main" id="{5540F76F-E5EA-49CE-8871-BCA7754F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2114550"/>
            <a:ext cx="5657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高于世界汇总，单位：百分点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5810250" y="2724150"/>
          <a:ext xmlns:a="http://schemas.openxmlformats.org/drawingml/2006/main" cx="5762625" cy="30575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1de7c84e0fa4f7c"/>
          </a:graphicData>
        </a:graphic>
      </p:graphicFrame>
      <p:sp>
        <p:nvSpPr>
          <p:cNvPr id="8" name="world-gap-source">
            <a:extLst xmlns:a="http://schemas.openxmlformats.org/drawingml/2006/main">
              <a:ext uri="{FF2B5EF4-FFF2-40B4-BE49-F238E27FC236}">
                <a16:creationId xmlns:a16="http://schemas.microsoft.com/office/drawing/2014/main" id="{34ED7EF3-2423-4648-AD21-46F82C09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[S02-S05]</a:t>
            </a:r>
          </a:p>
        </p:txBody>
      </p:sp>
      <p:sp>
        <p:nvSpPr>
          <p:cNvPr id="9" name="world-gap-page">
            <a:extLst xmlns:a="http://schemas.openxmlformats.org/drawingml/2006/main">
              <a:ext uri="{FF2B5EF4-FFF2-40B4-BE49-F238E27FC236}">
                <a16:creationId xmlns:a16="http://schemas.microsoft.com/office/drawing/2014/main" id="{B3F57C2E-E931-4001-B4F5-533D4C1A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0044623"/>
      </p:ext>
    </p:extLst>
  </p:cSld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10"/>
                      </p:tgtEl>
                    </p:cBhvr>
                  </p:animEffect>
                </p:childTnLst>
              </p:cTn>
            </p:par>
            <p:par>
              <p:cTn id="5" dur="700" fill="hold">
                <p:stCondLst>
                  <p:cond delay="530"/>
                </p:stCondLst>
                <p:childTnLst>
                  <p:animEffect transition="in" filter="wipe(right)">
                    <p:cBhvr additive="base">
                      <p:cTn id="4" dur="700" fill="hold"/>
                      <p:tgtEl>
                        <p:spTgt spid="16"/>
                      </p:tgtEl>
                    </p:cBhvr>
                  </p:animEffect>
                </p:childTnLst>
              </p:cTn>
            </p:par>
            <p:par>
              <p:cTn id="11" dur="420" fill="hold">
                <p:stCondLst>
                  <p:cond delay="1310"/>
                </p:stCondLst>
                <p:childTnLst>
                  <p:animEffect transition="in" filter="fade">
                    <p:cBhvr additive="base">
                      <p:cTn id="6" dur="42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7" dur="420" fill="hold"/>
                      <p:tgtEl>
                        <p:spTgt spid="3"/>
                      </p:tgtEl>
                    </p:cBhvr>
                  </p:animEffect>
                  <p:animEffect transition="in" filter="fade">
                    <p:cBhvr additive="base">
                      <p:cTn id="8" dur="420" fill="hold"/>
                      <p:tgtEl>
                        <p:spTgt spid="4"/>
                      </p:tgtEl>
                    </p:cBhvr>
                  </p:animEffect>
                  <p:animEffect transition="in" filter="fade">
                    <p:cBhvr additive="base">
                      <p:cTn id="9" dur="420" fill="hold"/>
                      <p:tgtEl>
                        <p:spTgt spid="5"/>
                      </p:tgtEl>
                    </p:cBhvr>
                  </p:animEffect>
                  <p:animEffect transition="in" filter="fade">
                    <p:cBhvr additive="base">
                      <p:cTn id="10" dur="420" fill="hold"/>
                      <p:tgtEl>
                        <p:spTgt spid="6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untry-gap-headline">
            <a:extLst xmlns:a="http://schemas.openxmlformats.org/drawingml/2006/main">
              <a:ext uri="{FF2B5EF4-FFF2-40B4-BE49-F238E27FC236}">
                <a16:creationId xmlns:a16="http://schemas.microsoft.com/office/drawing/2014/main" id="{ED2B8172-E6FB-463D-AC9C-FF73D250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09728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国家间的使用率差距</a:t>
            </a:r>
          </a:p>
        </p:txBody>
      </p:sp>
      <p:sp>
        <p:nvSpPr>
          <p:cNvPr id="2" name="country-gap-unit">
            <a:extLst xmlns:a="http://schemas.openxmlformats.org/drawingml/2006/main">
              <a:ext uri="{FF2B5EF4-FFF2-40B4-BE49-F238E27FC236}">
                <a16:creationId xmlns:a16="http://schemas.microsoft.com/office/drawing/2014/main" id="{A2CC9C4C-7204-4231-813F-9648E02B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前者高于后者，单位：百分点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09600" y="2447925"/>
          <a:ext xmlns:a="http://schemas.openxmlformats.org/drawingml/2006/main" cx="10972800" cy="32099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53fbe5e761f4a21"/>
          </a:graphicData>
        </a:graphic>
      </p:graphicFrame>
      <p:sp>
        <p:nvSpPr>
          <p:cNvPr id="4" name="country-gap-precision">
            <a:extLst xmlns:a="http://schemas.openxmlformats.org/drawingml/2006/main">
              <a:ext uri="{FF2B5EF4-FFF2-40B4-BE49-F238E27FC236}">
                <a16:creationId xmlns:a16="http://schemas.microsoft.com/office/drawing/2014/main" id="{048B3121-889E-4EB5-BFAC-06F29689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按未舍入观测计算，最后保留两位小数。差值不表示百分比增长。</a:t>
            </a:r>
          </a:p>
        </p:txBody>
      </p:sp>
      <p:sp>
        <p:nvSpPr>
          <p:cNvPr id="5" name="country-gap-source">
            <a:extLst xmlns:a="http://schemas.openxmlformats.org/drawingml/2006/main">
              <a:ext uri="{FF2B5EF4-FFF2-40B4-BE49-F238E27FC236}">
                <a16:creationId xmlns:a16="http://schemas.microsoft.com/office/drawing/2014/main" id="{86C2EE27-6D44-4F27-B780-76EE7BFE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[S02-S04]</a:t>
            </a:r>
          </a:p>
        </p:txBody>
      </p:sp>
      <p:sp>
        <p:nvSpPr>
          <p:cNvPr id="6" name="country-gap-page">
            <a:extLst xmlns:a="http://schemas.openxmlformats.org/drawingml/2006/main">
              <a:ext uri="{FF2B5EF4-FFF2-40B4-BE49-F238E27FC236}">
                <a16:creationId xmlns:a16="http://schemas.microsoft.com/office/drawing/2014/main" id="{98F1E999-EA47-4392-9F7D-050CE578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92048187"/>
      </p:ext>
    </p:extLst>
  </p:cSld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7"/>
                      </p:tgtEl>
                    </p:cBhvr>
                  </p:animEffect>
                </p:childTnLst>
              </p:cTn>
            </p:par>
            <p:par>
              <p:cTn id="5" dur="700" fill="hold">
                <p:stCondLst>
                  <p:cond delay="530"/>
                </p:stCondLst>
                <p:childTnLst>
                  <p:animEffect transition="in" filter="wipe(right)">
                    <p:cBhvr additive="base">
                      <p:cTn id="4" dur="700" fill="hold"/>
                      <p:tgtEl>
                        <p:spTgt spid="9"/>
                      </p:tgtEl>
                    </p:cBhvr>
                  </p:animEffect>
                </p:childTnLst>
              </p:cTn>
            </p:par>
            <p:par>
              <p:cTn id="8" dur="420" fill="hold">
                <p:stCondLst>
                  <p:cond delay="1310"/>
                </p:stCondLst>
                <p:childTnLst>
                  <p:animEffect transition="in" filter="fade">
                    <p:cBhvr additive="base">
                      <p:cTn id="6" dur="42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7" dur="420" fill="hold"/>
                      <p:tgtEl>
                        <p:spTgt spid="4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oundaries-headline">
            <a:extLst xmlns:a="http://schemas.openxmlformats.org/drawingml/2006/main">
              <a:ext uri="{FF2B5EF4-FFF2-40B4-BE49-F238E27FC236}">
                <a16:creationId xmlns:a16="http://schemas.microsoft.com/office/drawing/2014/main" id="{9CF2C121-08DF-47C5-B4CB-DD1D2D2F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5429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单年数据的</a:t>
            </a:r>
          </a:p>
          <a:p xmlns:a="http://schemas.openxmlformats.org/drawingml/2006/main">
            <a:pPr algn="l">
              <a:def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800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解释边界</a:t>
            </a:r>
          </a:p>
        </p:txBody>
      </p:sp>
      <p:sp>
        <p:nvSpPr>
          <p:cNvPr id="2" name="boundaries-known-label">
            <a:extLst xmlns:a="http://schemas.openxmlformats.org/drawingml/2006/main">
              <a:ext uri="{FF2B5EF4-FFF2-40B4-BE49-F238E27FC236}">
                <a16:creationId xmlns:a16="http://schemas.microsoft.com/office/drawing/2014/main" id="{43FAD55A-327A-4055-8AC3-35981D7A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5095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可直接比较</a:t>
            </a:r>
          </a:p>
        </p:txBody>
      </p:sp>
      <p:sp>
        <p:nvSpPr>
          <p:cNvPr id="3" name="boundaries-known">
            <a:extLst xmlns:a="http://schemas.openxmlformats.org/drawingml/2006/main">
              <a:ext uri="{FF2B5EF4-FFF2-40B4-BE49-F238E27FC236}">
                <a16:creationId xmlns:a16="http://schemas.microsoft.com/office/drawing/2014/main" id="{96B02CEA-A06B-470B-9F98-5EDFA909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5095875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同一指标、同一年份、同一单位</a:t>
            </a:r>
          </a:p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下的已报告使用人口比例。</a:t>
            </a:r>
          </a:p>
        </p:txBody>
      </p:sp>
      <p:sp>
        <p:nvSpPr>
          <p:cNvPr id="4" name="boundaries-unknown-label">
            <a:extLst xmlns:a="http://schemas.openxmlformats.org/drawingml/2006/main">
              <a:ext uri="{FF2B5EF4-FFF2-40B4-BE49-F238E27FC236}">
                <a16:creationId xmlns:a16="http://schemas.microsoft.com/office/drawing/2014/main" id="{8A20E0BA-C5CA-4111-A602-88FB8C7C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885825"/>
            <a:ext cx="50387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23C69"/>
                </a:solidFill>
                <a:latin typeface="Microsoft YaHei"/>
                <a:ea typeface="Microsoft YaHei"/>
                <a:cs typeface="Microsoft YaHei"/>
              </a:rPr>
              <a:t>仍需补充证据</a:t>
            </a:r>
          </a:p>
        </p:txBody>
      </p:sp>
      <p:sp>
        <p:nvSpPr>
          <p:cNvPr id="5" name="boundaries-trend">
            <a:extLst xmlns:a="http://schemas.openxmlformats.org/drawingml/2006/main">
              <a:ext uri="{FF2B5EF4-FFF2-40B4-BE49-F238E27FC236}">
                <a16:creationId xmlns:a16="http://schemas.microsoft.com/office/drawing/2014/main" id="{143BF4E3-DADB-4A68-ABEE-CB3BBDAB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1895475"/>
            <a:ext cx="5038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变化趋势</a:t>
            </a:r>
          </a:p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单年观察不能说明多年变化。</a:t>
            </a:r>
          </a:p>
        </p:txBody>
      </p:sp>
      <p:sp>
        <p:nvSpPr>
          <p:cNvPr id="6" name="boundaries-groups">
            <a:extLst xmlns:a="http://schemas.openxmlformats.org/drawingml/2006/main">
              <a:ext uri="{FF2B5EF4-FFF2-40B4-BE49-F238E27FC236}">
                <a16:creationId xmlns:a16="http://schemas.microsoft.com/office/drawing/2014/main" id="{F74CBD9C-BABD-40F1-BD2E-4337F242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286125"/>
            <a:ext cx="5038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群体差异</a:t>
            </a:r>
          </a:p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全国汇总未区分城乡、收入等群体。</a:t>
            </a:r>
          </a:p>
        </p:txBody>
      </p:sp>
      <p:sp>
        <p:nvSpPr>
          <p:cNvPr id="7" name="boundaries-causal">
            <a:extLst xmlns:a="http://schemas.openxmlformats.org/drawingml/2006/main">
              <a:ext uri="{FF2B5EF4-FFF2-40B4-BE49-F238E27FC236}">
                <a16:creationId xmlns:a16="http://schemas.microsoft.com/office/drawing/2014/main" id="{ECC0B159-663E-4419-A1AE-13B35D350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676775"/>
            <a:ext cx="50387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质量与成因</a:t>
            </a:r>
          </a:p>
          <a:p xmlns:a="http://schemas.openxmlformats.org/drawingml/2006/main">
            <a:pPr algn="l">
              <a:def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3231F"/>
                </a:solidFill>
                <a:latin typeface="Microsoft YaHei"/>
                <a:ea typeface="Microsoft YaHei"/>
                <a:cs typeface="Microsoft YaHei"/>
              </a:rPr>
              <a:t>使用率不足以解释网速、质量或因果。</a:t>
            </a:r>
          </a:p>
        </p:txBody>
      </p:sp>
      <p:sp>
        <p:nvSpPr>
          <p:cNvPr id="8" name="boundaries-source">
            <a:extLst xmlns:a="http://schemas.openxmlformats.org/drawingml/2006/main">
              <a:ext uri="{FF2B5EF4-FFF2-40B4-BE49-F238E27FC236}">
                <a16:creationId xmlns:a16="http://schemas.microsoft.com/office/drawing/2014/main" id="{D57F7D68-BED2-462C-BD29-AC6BDCF2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[S01][S06]</a:t>
            </a:r>
          </a:p>
        </p:txBody>
      </p:sp>
      <p:sp>
        <p:nvSpPr>
          <p:cNvPr id="9" name="boundaries-page">
            <a:extLst xmlns:a="http://schemas.openxmlformats.org/drawingml/2006/main">
              <a:ext uri="{FF2B5EF4-FFF2-40B4-BE49-F238E27FC236}">
                <a16:creationId xmlns:a16="http://schemas.microsoft.com/office/drawing/2014/main" id="{617EBDEF-283A-4BEC-99EE-59B6B03B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88913333"/>
      </p:ext>
    </p:extLst>
  </p:cSld>
  <p:timing>
    <p:tnLst>
      <p:par>
        <p:cTn id="1" dur="indefinite" restart="never" nodeType="tmRoot">
          <p:childTnLst>
            <p:par>
              <p:cTn id="3" dur="380" fill="hold">
                <p:stCondLst>
                  <p:cond delay="60"/>
                </p:stCondLst>
                <p:childTnLst>
                  <p:animEffect transition="in" filter="fade">
                    <p:cBhvr additive="base">
                      <p:cTn id="2" dur="380" fill="hold"/>
                      <p:tgtEl>
                        <p:spTgt spid="10"/>
                      </p:tgtEl>
                    </p:cBhvr>
                  </p:animEffect>
                </p:childTnLst>
              </p:cTn>
            </p:par>
            <p:par>
              <p:cTn id="10" dur="400" fill="hold">
                <p:stCondLst>
                  <p:cond delay="520"/>
                </p:stCondLst>
                <p:childTnLst>
                  <p:animEffect transition="in" filter="fade">
                    <p:cBhvr additive="base">
                      <p:cTn id="4" dur="40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5" dur="400" fill="hold"/>
                      <p:tgtEl>
                        <p:spTgt spid="3"/>
                      </p:tgtEl>
                    </p:cBhvr>
                  </p:animEffect>
                  <p:animEffect transition="in" filter="fade">
                    <p:cBhvr additive="base">
                      <p:cTn id="6" dur="400" fill="hold"/>
                      <p:tgtEl>
                        <p:spTgt spid="4"/>
                      </p:tgtEl>
                    </p:cBhvr>
                  </p:animEffect>
                  <p:animEffect transition="in" filter="fade">
                    <p:cBhvr additive="base">
                      <p:cTn id="7" dur="400" fill="hold"/>
                      <p:tgtEl>
                        <p:spTgt spid="5"/>
                      </p:tgtEl>
                    </p:cBhvr>
                  </p:animEffect>
                  <p:animEffect transition="in" filter="fade">
                    <p:cBhvr additive="base">
                      <p:cTn id="8" dur="400" fill="hold"/>
                      <p:tgtEl>
                        <p:spTgt spid="6"/>
                      </p:tgtEl>
                    </p:cBhvr>
                  </p:animEffect>
                  <p:animEffect transition="in" filter="fade">
                    <p:cBhvr additive="base">
                      <p:cTn id="9" dur="400" fill="hold"/>
                      <p:tgtEl>
                        <p:spTgt spid="7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23C6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nclusion-headline">
            <a:extLst xmlns:a="http://schemas.openxmlformats.org/drawingml/2006/main">
              <a:ext uri="{FF2B5EF4-FFF2-40B4-BE49-F238E27FC236}">
                <a16:creationId xmlns:a16="http://schemas.microsoft.com/office/drawing/2014/main" id="{2F6DC50D-4044-461E-9410-CE748E17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225"/>
            <a:ext cx="1097280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075" b="0">
                <a:solidFill>
                  <a:srgbClr val="F4F0E7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075" b="0">
                <a:solidFill>
                  <a:srgbClr val="F4F0E7"/>
                </a:solidFill>
                <a:latin typeface="Source Han Serif SC"/>
                <a:ea typeface="Source Han Serif SC"/>
                <a:cs typeface="Source Han Serif SC"/>
              </a:rPr>
              <a:t>高于世界汇总，</a:t>
            </a:r>
          </a:p>
          <a:p xmlns:a="http://schemas.openxmlformats.org/drawingml/2006/main">
            <a:pPr algn="l">
              <a:defRPr sz="6075" b="0">
                <a:solidFill>
                  <a:srgbClr val="F4F0E7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6075" b="0">
                <a:solidFill>
                  <a:srgbClr val="F4F0E7"/>
                </a:solidFill>
                <a:latin typeface="Source Han Serif SC"/>
                <a:ea typeface="Source Han Serif SC"/>
                <a:cs typeface="Source Han Serif SC"/>
              </a:rPr>
              <a:t>只是研究起点</a:t>
            </a:r>
          </a:p>
        </p:txBody>
      </p:sp>
      <p:sp>
        <p:nvSpPr>
          <p:cNvPr id="2" name="conclusion-finding">
            <a:extLst xmlns:a="http://schemas.openxmlformats.org/drawingml/2006/main">
              <a:ext uri="{FF2B5EF4-FFF2-40B4-BE49-F238E27FC236}">
                <a16:creationId xmlns:a16="http://schemas.microsoft.com/office/drawing/2014/main" id="{FE16414B-0B2A-4F92-93EA-93A43BAC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05175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rPr>
              <a:t>三国使用率均高于71.20%的世界汇总。</a:t>
            </a:r>
          </a:p>
        </p:txBody>
      </p:sp>
      <p:sp>
        <p:nvSpPr>
          <p:cNvPr id="3" name="conclusion-next-label">
            <a:extLst xmlns:a="http://schemas.openxmlformats.org/drawingml/2006/main">
              <a:ext uri="{FF2B5EF4-FFF2-40B4-BE49-F238E27FC236}">
                <a16:creationId xmlns:a16="http://schemas.microsoft.com/office/drawing/2014/main" id="{219A3A66-6DD9-4A00-B1D6-C685B9FD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2238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4" name="conclusion-next">
            <a:extLst xmlns:a="http://schemas.openxmlformats.org/drawingml/2006/main">
              <a:ext uri="{FF2B5EF4-FFF2-40B4-BE49-F238E27FC236}">
                <a16:creationId xmlns:a16="http://schemas.microsoft.com/office/drawing/2014/main" id="{B14B5BFF-390F-4F2F-84A5-F1E2ED3D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752975"/>
            <a:ext cx="85248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rPr>
              <a:t>补充时间序列与分组数据，检验趋势与差异。</a:t>
            </a:r>
          </a:p>
          <a:p xmlns:a="http://schemas.openxmlformats.org/drawingml/2006/main">
            <a:pPr algn="l">
              <a:defRPr sz="24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rPr>
              <a:t>结合接入质量、可负担性和数字技能继续研究。</a:t>
            </a:r>
          </a:p>
        </p:txBody>
      </p:sp>
      <p:sp>
        <p:nvSpPr>
          <p:cNvPr id="5" name="conclusion-source">
            <a:extLst xmlns:a="http://schemas.openxmlformats.org/drawingml/2006/main">
              <a:ext uri="{FF2B5EF4-FFF2-40B4-BE49-F238E27FC236}">
                <a16:creationId xmlns:a16="http://schemas.microsoft.com/office/drawing/2014/main" id="{C1FE196B-670A-4AA5-BB43-54B112CC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F4F0E7"/>
                </a:solidFill>
                <a:latin typeface="Microsoft YaHei"/>
                <a:ea typeface="Microsoft YaHei"/>
                <a:cs typeface="Microsoft YaHei"/>
              </a:rPr>
              <a:t>2024年 / 世界银行 IT.NET.USER.ZS [S02-S06]</a:t>
            </a:r>
          </a:p>
        </p:txBody>
      </p:sp>
      <p:sp>
        <p:nvSpPr>
          <p:cNvPr id="6" name="conclusion-page">
            <a:extLst xmlns:a="http://schemas.openxmlformats.org/drawingml/2006/main">
              <a:ext uri="{FF2B5EF4-FFF2-40B4-BE49-F238E27FC236}">
                <a16:creationId xmlns:a16="http://schemas.microsoft.com/office/drawing/2014/main" id="{B1C9C553-1207-4087-98A0-3476AEE2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4F0E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4F0E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58916882"/>
      </p:ext>
    </p:extLst>
  </p:cSld>
  <p:timing>
    <p:tnLst>
      <p:par>
        <p:cTn id="1" dur="indefinite" restart="never" nodeType="tmRoot">
          <p:childTnLst>
            <p:par>
              <p:cTn id="3" dur="480" fill="hold">
                <p:stCondLst>
                  <p:cond delay="80"/>
                </p:stCondLst>
                <p:childTnLst>
                  <p:animEffect transition="in" filter="fade">
                    <p:cBhvr additive="base">
                      <p:cTn id="2" dur="480" fill="hold"/>
                      <p:tgtEl>
                        <p:spTgt spid="7"/>
                      </p:tgtEl>
                    </p:cBhvr>
                  </p:animEffect>
                </p:childTnLst>
              </p:cTn>
            </p:par>
            <p:par>
              <p:cTn id="5" dur="420" fill="hold">
                <p:stCondLst>
                  <p:cond delay="640"/>
                </p:stCondLst>
                <p:childTnLst>
                  <p:animEffect transition="in" filter="fade">
                    <p:cBhvr additive="base">
                      <p:cTn id="4" dur="420" fill="hold"/>
                      <p:tgtEl>
                        <p:spTgt spid="2"/>
                      </p:tgtEl>
                    </p:cBhvr>
                  </p:animEffect>
                </p:childTnLst>
              </p:cTn>
            </p:par>
            <p:par>
              <p:cTn id="10" dur="500" fill="hold">
                <p:stCondLst>
                  <p:cond delay="1160"/>
                </p:stCondLst>
                <p:childTnLst>
                  <p:animEffect transition="in" filter="fade">
                    <p:cBhvr additive="base">
                      <p:cTn id="6" dur="500" fill="hold"/>
                      <p:tgtEl>
                        <p:spTgt spid="3"/>
                      </p:tgtEl>
                    </p:cBhvr>
                  </p:animEffect>
                  <p:animScale zoomContents="1">
                    <p:cBhvr additive="base">
                      <p:cTn id="7" dur="500" fill="hold"/>
                      <p:tgtEl>
                        <p:spTgt spid="3"/>
                      </p:tgtEl>
                    </p:cBhvr>
                    <p:from x="94000" y="94000"/>
                    <p:to x="100000" y="100000"/>
                  </p:animScale>
                  <p:animEffect transition="in" filter="fade">
                    <p:cBhvr additive="base">
                      <p:cTn id="8" dur="500" fill="hold"/>
                      <p:tgtEl>
                        <p:spTgt spid="4"/>
                      </p:tgtEl>
                    </p:cBhvr>
                  </p:animEffect>
                  <p:animScale zoomContents="1">
                    <p:cBhvr additive="base">
                      <p:cTn id="9" dur="500" fill="hold"/>
                      <p:tgtEl>
                        <p:spTgt spid="4"/>
                      </p:tgtEl>
                    </p:cBhvr>
                    <p:from x="94000" y="94000"/>
                    <p:to x="100000" y="100000"/>
                  </p:animScale>
                </p:childTnLst>
              </p:cTn>
            </p:par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ources-headline">
            <a:extLst xmlns:a="http://schemas.openxmlformats.org/drawingml/2006/main">
              <a:ext uri="{FF2B5EF4-FFF2-40B4-BE49-F238E27FC236}">
                <a16:creationId xmlns:a16="http://schemas.microsoft.com/office/drawing/2014/main" id="{5048ACB5-AC5D-45DA-8484-BF8203CA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75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defRPr>
            </a:pPr>
            <a:r>
              <a:rPr sz="4875" b="0">
                <a:solidFill>
                  <a:srgbClr val="23231F"/>
                </a:solidFill>
                <a:latin typeface="Source Han Serif SC"/>
                <a:ea typeface="Source Han Serif SC"/>
                <a:cs typeface="Source Han Serif SC"/>
              </a:rPr>
              <a:t>原始观测与来源</a:t>
            </a:r>
          </a:p>
        </p:txBody>
      </p:sp>
      <p:sp>
        <p:nvSpPr>
          <p:cNvPr id="2" name="sources-indicator">
            <a:extLst xmlns:a="http://schemas.openxmlformats.org/drawingml/2006/main">
              <a:ext uri="{FF2B5EF4-FFF2-40B4-BE49-F238E27FC236}">
                <a16:creationId xmlns:a16="http://schemas.microsoft.com/office/drawing/2014/main" id="{EC8DA04C-F7D3-466C-B401-126B4551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IT.NET.USER.ZS / 原始百分数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486025"/>
          <a:ext xmlns:a="http://schemas.openxmlformats.org/drawingml/2006/main" cx="10972800" cy="28003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714750"/>
                <a:gridCol w="4972050"/>
                <a:gridCol w="2286000"/>
              </a:tblGrid>
              <a:tr h="560070">
                <a:tc>
                  <a:txBody>
                    <a:bodyPr/>
                    <a:lstStyle/>
                    <a:p>
                      <a:pPr algn="l"/>
                      <a:r>
                        <a:rPr sz="2025" b="1">
                          <a:solidFill>
                            <a:srgbClr val="F4F0E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观察对象</a:t>
                      </a:r>
                    </a:p>
                  </a:txBody>
                  <a:tcPr marL="91440" marR="91440" marT="45720" marB="45720">
                    <a:solidFill>
                      <a:srgbClr val="123C6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25" b="1">
                          <a:solidFill>
                            <a:srgbClr val="F4F0E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原始值（%）</a:t>
                      </a:r>
                    </a:p>
                  </a:txBody>
                  <a:tcPr marL="91440" marR="91440" marT="45720" marB="45720">
                    <a:solidFill>
                      <a:srgbClr val="123C6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25" b="1">
                          <a:solidFill>
                            <a:srgbClr val="F4F0E7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</a:t>
                      </a:r>
                    </a:p>
                  </a:txBody>
                  <a:tcPr marL="91440" marR="91440" marT="45720" marB="45720">
                    <a:solidFill>
                      <a:srgbClr val="123C69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中国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92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S02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哥伦比亚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79.34543299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S03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新加坡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94.37757178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S04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世界总体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71.2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2323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S05</a:t>
                      </a:r>
                    </a:p>
                  </a:txBody>
                  <a:tcPr marL="91440" marR="91440" marT="45720" marB="45720">
                    <a:solidFill>
                      <a:srgbClr val="F4F0E7"/>
                    </a:solidFill>
                  </a:tcPr>
                </a:tc>
              </a:tr>
            </a:tbl>
          </a:graphicData>
        </a:graphic>
      </p:graphicFrame>
      <p:sp>
        <p:nvSpPr>
          <p:cNvPr id="4" name="sources-references">
            <a:extLst xmlns:a="http://schemas.openxmlformats.org/drawingml/2006/main">
              <a:ext uri="{FF2B5EF4-FFF2-40B4-BE49-F238E27FC236}">
                <a16:creationId xmlns:a16="http://schemas.microsoft.com/office/drawing/2014/main" id="{13D0F2A4-1728-45F3-921A-DF60881A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S06：指标定义。S01：原始用户资料。官方链接见备注和网页来源列表。</a:t>
            </a:r>
          </a:p>
        </p:txBody>
      </p:sp>
      <p:sp>
        <p:nvSpPr>
          <p:cNvPr id="5" name="sources-source">
            <a:extLst xmlns:a="http://schemas.openxmlformats.org/drawingml/2006/main">
              <a:ext uri="{FF2B5EF4-FFF2-40B4-BE49-F238E27FC236}">
                <a16:creationId xmlns:a16="http://schemas.microsoft.com/office/drawing/2014/main" id="{51E9AFEE-91BD-4F94-B7D9-0A36F186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8645E"/>
                </a:solidFill>
                <a:latin typeface="Microsoft YaHei"/>
                <a:ea typeface="Microsoft YaHei"/>
                <a:cs typeface="Microsoft YaHei"/>
              </a:rPr>
              <a:t>2024年 / 世界银行 IT.NET.USER.ZS [S01-S06]</a:t>
            </a:r>
          </a:p>
        </p:txBody>
      </p:sp>
      <p:sp>
        <p:nvSpPr>
          <p:cNvPr id="6" name="sources-page">
            <a:extLst xmlns:a="http://schemas.openxmlformats.org/drawingml/2006/main">
              <a:ext uri="{FF2B5EF4-FFF2-40B4-BE49-F238E27FC236}">
                <a16:creationId xmlns:a16="http://schemas.microsoft.com/office/drawing/2014/main" id="{C135E21D-A321-464F-B804-9BC185B4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865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864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4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771336504"/>
      </p:ext>
    </p:extLst>
  </p:cSld>
  <p:timing>
    <p:tnLst>
      <p:par>
        <p:cTn id="1" dur="indefinite" restart="never" nodeType="tmRoot">
          <p:childTnLst>
            <p:par>
              <p:cTn id="3" dur="420" fill="hold">
                <p:stCondLst>
                  <p:cond delay="80"/>
                </p:stCondLst>
                <p:childTnLst>
                  <p:animEffect transition="in" filter="fade">
                    <p:cBhvr additive="base">
                      <p:cTn id="2" dur="420" fill="hold"/>
                      <p:tgtEl>
                        <p:spTgt spid="7"/>
                      </p:tgtEl>
                    </p:cBhvr>
                  </p:animEffect>
                </p:childTnLst>
              </p:cTn>
            </p:par>
            <p:par>
              <p:cTn id="5" dur="520" fill="hold">
                <p:stCondLst>
                  <p:cond delay="620"/>
                </p:stCondLst>
                <p:childTnLst>
                  <p:animEffect transition="in" filter="fade">
                    <p:cBhvr additive="base">
                      <p:cTn id="4" dur="520" fill="hold"/>
                      <p:tgtEl>
                        <p:spTgt spid="9"/>
                      </p:tgtEl>
                    </p:cBhvr>
                  </p:animEffect>
                </p:childTnLst>
              </p:cTn>
            </p:par>
            <p:par>
              <p:cTn id="8" dur="520" fill="hold">
                <p:stCondLst>
                  <p:cond delay="1260"/>
                </p:stCondLst>
                <p:childTnLst>
                  <p:animEffect transition="in" filter="fade">
                    <p:cBhvr additive="base">
                      <p:cTn id="6" dur="520" fill="hold"/>
                      <p:tgtEl>
                        <p:spTgt spid="2"/>
                      </p:tgtEl>
                    </p:cBhvr>
                  </p:animEffect>
                  <p:animEffect transition="in" filter="fade">
                    <p:cBhvr additive="base">
                      <p:cTn id="7" dur="520" fill="hold"/>
                      <p:tgtEl>
                        <p:spTgt spid="4"/>
                      </p:tgtEl>
                    </p:cBhvr>
                  </p:animEffect>
                </p:childTnLst>
              </p:cTn>
            </p:par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2026-10-02T22:42:37.9180000Z</dcterms:created>
  <dcterms:modified xsi:type="dcterms:W3CDTF">2026-10-02T22:42:37.9180000Z</dcterms:modified>
</coreProperties>
</file>