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3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4.xml" ContentType="application/vnd.openxmlformats-officedocument.drawingml.chart+xml"/>
  <Override PartName="/ppt/notesSlides/notesSlide9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7dbcb98d8042e1" /><Relationship Type="http://schemas.openxmlformats.org/officeDocument/2006/relationships/extended-properties" Target="/docProps/app.xml" Id="Rf83ee57cd04d4ae2" /><Relationship Type="http://schemas.openxmlformats.org/officeDocument/2006/relationships/officeDocument" Target="/ppt/presentation.xml" Id="R46f512d00ebd40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146c89256804ec3"/>
  </p:sldMasterIdLst>
  <p:notesMasterIdLst>
    <p:notesMasterId xmlns:r="http://schemas.openxmlformats.org/officeDocument/2006/relationships" r:id="R3dcdaba69db94716"/>
  </p:notesMasterIdLst>
  <p:sldIdLst>
    <p:sldId xmlns:r="http://schemas.openxmlformats.org/officeDocument/2006/relationships" id="256" r:id="R584da482c9c24770"/>
    <p:sldId xmlns:r="http://schemas.openxmlformats.org/officeDocument/2006/relationships" id="257" r:id="Rc3b94fc347c94c9f"/>
    <p:sldId xmlns:r="http://schemas.openxmlformats.org/officeDocument/2006/relationships" id="258" r:id="R63f825762ecd437c"/>
    <p:sldId xmlns:r="http://schemas.openxmlformats.org/officeDocument/2006/relationships" id="259" r:id="Rfae05c0889f94725"/>
    <p:sldId xmlns:r="http://schemas.openxmlformats.org/officeDocument/2006/relationships" id="260" r:id="Rde3473915a914dbd"/>
    <p:sldId xmlns:r="http://schemas.openxmlformats.org/officeDocument/2006/relationships" id="261" r:id="R7579967ca00e4497"/>
    <p:sldId xmlns:r="http://schemas.openxmlformats.org/officeDocument/2006/relationships" id="262" r:id="Rfd6e980d73384023"/>
    <p:sldId xmlns:r="http://schemas.openxmlformats.org/officeDocument/2006/relationships" id="263" r:id="R1bb41397692a412c"/>
    <p:sldId xmlns:r="http://schemas.openxmlformats.org/officeDocument/2006/relationships" id="264" r:id="Rd95881cbc77447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cdbc52083b4479" /><Relationship Type="http://schemas.openxmlformats.org/officeDocument/2006/relationships/slideMaster" Target="/ppt/slideMasters/slideMaster1.xml" Id="R7146c89256804ec3" /><Relationship Type="http://schemas.openxmlformats.org/officeDocument/2006/relationships/notesMaster" Target="/ppt/notesMasters/notesMaster1.xml" Id="R3dcdaba69db94716" /><Relationship Type="http://schemas.openxmlformats.org/officeDocument/2006/relationships/presProps" Target="/ppt/presProps.xml" Id="R5ab4eb13056348ff" /><Relationship Type="http://schemas.openxmlformats.org/officeDocument/2006/relationships/tableStyles" Target="/ppt/tableStyles.xml" Id="R65048d61c7ca4222" /><Relationship Type="http://schemas.openxmlformats.org/officeDocument/2006/relationships/slide" Target="/ppt/slides/slide1.xml" Id="R584da482c9c24770" /><Relationship Type="http://schemas.openxmlformats.org/officeDocument/2006/relationships/slide" Target="/ppt/slides/slide2.xml" Id="Rc3b94fc347c94c9f" /><Relationship Type="http://schemas.openxmlformats.org/officeDocument/2006/relationships/slide" Target="/ppt/slides/slide3.xml" Id="R63f825762ecd437c" /><Relationship Type="http://schemas.openxmlformats.org/officeDocument/2006/relationships/slide" Target="/ppt/slides/slide4.xml" Id="Rfae05c0889f94725" /><Relationship Type="http://schemas.openxmlformats.org/officeDocument/2006/relationships/slide" Target="/ppt/slides/slide5.xml" Id="Rde3473915a914dbd" /><Relationship Type="http://schemas.openxmlformats.org/officeDocument/2006/relationships/slide" Target="/ppt/slides/slide6.xml" Id="R7579967ca00e4497" /><Relationship Type="http://schemas.openxmlformats.org/officeDocument/2006/relationships/slide" Target="/ppt/slides/slide7.xml" Id="Rfd6e980d73384023" /><Relationship Type="http://schemas.openxmlformats.org/officeDocument/2006/relationships/slide" Target="/ppt/slides/slide8.xml" Id="R1bb41397692a412c" /><Relationship Type="http://schemas.openxmlformats.org/officeDocument/2006/relationships/slide" Target="/ppt/slides/slide9.xml" Id="Rd95881cbc77447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763145eb4448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07f166be0a49e6" /><Relationship Type="http://schemas.openxmlformats.org/officeDocument/2006/relationships/notesMaster" Target="/ppt/notesMasters/notesMaster1.xml" Id="R7deb3480661b40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6560a7608545dc" /><Relationship Type="http://schemas.openxmlformats.org/officeDocument/2006/relationships/notesMaster" Target="/ppt/notesMasters/notesMaster1.xml" Id="Rbe55af4856df4a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43a5c955884d9c" /><Relationship Type="http://schemas.openxmlformats.org/officeDocument/2006/relationships/notesMaster" Target="/ppt/notesMasters/notesMaster1.xml" Id="R85a5e49c59924b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36a4d78ef04f61" /><Relationship Type="http://schemas.openxmlformats.org/officeDocument/2006/relationships/notesMaster" Target="/ppt/notesMasters/notesMaster1.xml" Id="Rae1d03729cc742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c960b1fca4d4762" /><Relationship Type="http://schemas.openxmlformats.org/officeDocument/2006/relationships/notesMaster" Target="/ppt/notesMasters/notesMaster1.xml" Id="Rd51d11e7ee6542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7f63b65905453a" /><Relationship Type="http://schemas.openxmlformats.org/officeDocument/2006/relationships/notesMaster" Target="/ppt/notesMasters/notesMaster1.xml" Id="R9a57f4f3cecc4a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148e4ca58e4d64" /><Relationship Type="http://schemas.openxmlformats.org/officeDocument/2006/relationships/notesMaster" Target="/ppt/notesMasters/notesMaster1.xml" Id="R34a7ff52104246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52a57f6f384a04" /><Relationship Type="http://schemas.openxmlformats.org/officeDocument/2006/relationships/notesMaster" Target="/ppt/notesMasters/notesMaster1.xml" Id="Rf9a97a92235b44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b35b1ac0d844e7" /><Relationship Type="http://schemas.openxmlformats.org/officeDocument/2006/relationships/notesMaster" Target="/ppt/notesMasters/notesMaster1.xml" Id="R1b61a14303134b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2024年互联网使用率比较。原始观测值：中国92%，哥伦比亚79.34543299%，新加坡94.37757178%，世界总体71.2%。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世界值是加权汇总参照，不是第四个国家。百分点差采用原始观测值计算。单年单指标不能支持趋势、因果或全面发展排名。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S02: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S03: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S04: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S05: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S06: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闭合笔记本为已有生成插图，仅作视觉表达，不是实物照片或统计证据。原始PNG保持不变。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本页属于新的设计方向样稿，未变更历史审批或研究报告，尚非八页产品交付。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2024年互联网使用率比较。原始观测值：中国92%，哥伦比亚79.34543299%，新加坡94.37757178%，世界总体71.2%。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世界值是加权汇总参照，不是第四个国家。百分点差采用原始观测值计算。单年单指标不能支持趋势、因果或全面发展排名。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S02: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S03: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S04: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S05: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S06: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闭合笔记本为已有生成插图，仅作视觉表达，不是实物照片或统计证据。原始PNG保持不变。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本页属于新的设计方向样稿，未变更历史审批或研究报告，尚非八页产品交付。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2024年互联网使用率比较。原始观测值：中国92%，哥伦比亚79.34543299%，新加坡94.37757178%，世界总体71.2%。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世界值是加权汇总参照，不是第四个国家。百分点差采用原始观测值计算。单年单指标不能支持趋势、因果或全面发展排名。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S02: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S03: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S04: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S05: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S06: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闭合笔记本为已有生成插图，仅作视觉表达，不是实物照片或统计证据。原始PNG保持不变。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本页属于新的设计方向样稿，未变更历史审批或研究报告，尚非八页产品交付。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2024年互联网使用率比较。原始观测值：中国92%，哥伦比亚79.34543299%，新加坡94.37757178%，世界总体71.2%。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世界值是加权汇总参照，不是第四个国家。百分点差采用原始观测值计算。单年单指标不能支持趋势、因果或全面发展排名。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S02: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S03: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S04: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S05: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S06: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闭合笔记本为已有生成插图，仅作视觉表达，不是实物照片或统计证据。原始PNG保持不变。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本页属于新的设计方向样稿，未变更历史审批或研究报告，尚非八页产品交付。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2024年互联网使用率比较。原始观测值：中国92%，哥伦比亚79.34543299%，新加坡94.37757178%，世界总体71.2%。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世界值是加权汇总参照，不是第四个国家。百分点差采用原始观测值计算。单年单指标不能支持趋势、因果或全面发展排名。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S02: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S03: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S04: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S05: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S06: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闭合笔记本为已有生成插图，仅作视觉表达，不是实物照片或统计证据。原始PNG保持不变。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本页属于新的设计方向样稿，未变更历史审批或研究报告，尚非八页产品交付。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2024年互联网使用率比较。原始观测值：中国92%，哥伦比亚79.34543299%，新加坡94.37757178%，世界总体71.2%。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世界值是加权汇总参照，不是第四个国家。百分点差采用原始观测值计算。单年单指标不能支持趋势、因果或全面发展排名。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S02: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S03: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S04: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S05: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S06: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闭合笔记本为已有生成插图，仅作视觉表达，不是实物照片或统计证据。原始PNG保持不变。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本页属于新的设计方向样稿，未变更历史审批或研究报告，尚非八页产品交付。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2024年互联网使用率比较。原始观测值：中国92%，哥伦比亚79.34543299%，新加坡94.37757178%，世界总体71.2%。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世界值是加权汇总参照，不是第四个国家。百分点差采用原始观测值计算。单年单指标不能支持趋势、因果或全面发展排名。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S02: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S03: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S04: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S05: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S06: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闭合笔记本为已有生成插图，仅作视觉表达，不是实物照片或统计证据。原始PNG保持不变。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本页属于新的设计方向样稿，未变更历史审批或研究报告，尚非八页产品交付。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2024年互联网使用率比较。原始观测值：中国92%，哥伦比亚79.34543299%，新加坡94.37757178%，世界总体71.2%。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世界值是加权汇总参照，不是第四个国家。百分点差采用原始观测值计算。单年单指标不能支持趋势、因果或全面发展排名。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S02: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S03: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S04: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S05: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S06: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闭合笔记本为已有生成插图，仅作视觉表达，不是实物照片或统计证据。原始PNG保持不变。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本页属于新的设计方向样稿，未变更历史审批或研究报告，尚非八页产品交付。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2024年互联网使用率比较。原始观测值：中国92%，哥伦比亚79.34543299%，新加坡94.37757178%，世界总体71.2%。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世界值是加权汇总参照，不是第四个国家。百分点差采用原始观测值计算。单年单指标不能支持趋势、因果或全面发展排名。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S02: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S03: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S04: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S05: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S06: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闭合笔记本为已有生成插图，仅作视觉表达，不是实物照片或统计证据。原始PNG保持不变。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本页属于新的设计方向样稿，未变更历史审批或研究报告，尚非八页产品交付。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2cef88829d46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7a798433c1e463a" /><Relationship Type="http://schemas.openxmlformats.org/officeDocument/2006/relationships/slideLayout" Target="/ppt/slideLayouts/slideLayout1.xml" Id="R775d20587d4240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5d20587d4240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e397ded3ca4df7" /><Relationship Type="http://schemas.openxmlformats.org/officeDocument/2006/relationships/image" Target="../media/merak-art-1-cyanotype.png" Id="R5b3e932b9dbd41e9" /><Relationship Type="http://schemas.openxmlformats.org/officeDocument/2006/relationships/notesSlide" Target="/ppt/notesSlides/notesSlide1.xml" Id="R87875ec1216640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50ff7219a148d0" /><Relationship Type="http://schemas.openxmlformats.org/officeDocument/2006/relationships/chart" Target="/ppt/slides/charts/chart1.xml" Id="Ra5f077ff2c7344a4" /><Relationship Type="http://schemas.openxmlformats.org/officeDocument/2006/relationships/notesSlide" Target="/ppt/notesSlides/notesSlide2.xml" Id="Rb275fb0da3e947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71f31faf3469e" /><Relationship Type="http://schemas.openxmlformats.org/officeDocument/2006/relationships/notesSlide" Target="/ppt/notesSlides/notesSlide3.xml" Id="R53b00fef6b944d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eaccef3b94a2f" /><Relationship Type="http://schemas.openxmlformats.org/officeDocument/2006/relationships/image" Target="../media/merak-art-4-full-image.png" Id="R99211b7a44dd489b" /><Relationship Type="http://schemas.openxmlformats.org/officeDocument/2006/relationships/notesSlide" Target="/ppt/notesSlides/notesSlide4.xml" Id="Rd7379f53bc0340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ee879d14e14da2" /><Relationship Type="http://schemas.openxmlformats.org/officeDocument/2006/relationships/chart" Target="/ppt/slides/charts/chart2.xml" Id="R38034d73a0bb42d8" /><Relationship Type="http://schemas.openxmlformats.org/officeDocument/2006/relationships/notesSlide" Target="/ppt/notesSlides/notesSlide5.xml" Id="R29cea95be1b54a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52d565b47f48b7" /><Relationship Type="http://schemas.openxmlformats.org/officeDocument/2006/relationships/notesSlide" Target="/ppt/notesSlides/notesSlide6.xml" Id="Ra00e992d0c244f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c8bb0f49a34a29" /><Relationship Type="http://schemas.openxmlformats.org/officeDocument/2006/relationships/image" Target="../media/merak-art-7-paper.png" Id="R17622a03a92d44c0" /><Relationship Type="http://schemas.openxmlformats.org/officeDocument/2006/relationships/notesSlide" Target="/ppt/notesSlides/notesSlide7.xml" Id="R4c06655e2a064c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e9a267660342fb" /><Relationship Type="http://schemas.openxmlformats.org/officeDocument/2006/relationships/chart" Target="/ppt/slides/charts/chart3.xml" Id="R6610169749be4c6a" /><Relationship Type="http://schemas.openxmlformats.org/officeDocument/2006/relationships/notesSlide" Target="/ppt/notesSlides/notesSlide8.xml" Id="R189fe62899f844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ffbafb1379495a" /><Relationship Type="http://schemas.openxmlformats.org/officeDocument/2006/relationships/chart" Target="/ppt/slides/charts/chart4.xml" Id="R295d7e49b5294c59" /><Relationship Type="http://schemas.openxmlformats.org/officeDocument/2006/relationships/notesSlide" Target="/ppt/notesSlides/notesSlide9.xml" Id="Ra78bc0da44d34bcb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互联网使用人口占比</c:v>
          </c:tx>
          <c:spPr>
            <a:solidFill xmlns:a="http://schemas.openxmlformats.org/drawingml/2006/main">
              <a:srgbClr val="123C69"/>
            </a:solidFill>
          </c:spPr>
          <c:cat>
            <c:strRef>
              <c:f>'Chart Data'!$A$2:$A$4</c:f>
              <c:strCache>
                <c:ptCount val="3"/>
                <c:pt idx="0">
                  <c:v>中国</c:v>
                </c:pt>
                <c:pt idx="1">
                  <c:v>哥伦比亚</c:v>
                </c:pt>
                <c:pt idx="2">
                  <c:v>新加坡</c:v>
                </c:pt>
              </c:strCache>
            </c:strRef>
          </c:cat>
          <c:val>
            <c:numRef>
              <c:f>'Chart Data'!$B$2:$B$4</c:f>
              <c:numCache>
                <c:formatCode>0.00%</c:formatCode>
                <c:ptCount val="3"/>
                <c:pt idx="0">
                  <c:v>0.92</c:v>
                </c:pt>
                <c:pt idx="1">
                  <c:v>0.7934543299</c:v>
                </c:pt>
                <c:pt idx="2">
                  <c:v>0.9437757178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175">
                  <a:solidFill>
                    <a:srgbClr val="20201D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2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b"/>
        <c:majorGridlines>
          <c:spPr>
            <a:ln xmlns:a="http://schemas.openxmlformats.org/drawingml/2006/main" w="6668">
              <a:solidFill>
                <a:srgbClr val="CDC4B5"/>
              </a:solidFill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  <c:majorUnit val="0.2"/>
      </c:valAx>
      <c:spPr>
        <a:solidFill xmlns:a="http://schemas.openxmlformats.org/drawingml/2006/main">
          <a:srgbClr val="F4F0E7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4F0E7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互联网使用人口占比</c:v>
          </c:tx>
          <c:spPr>
            <a:solidFill xmlns:a="http://schemas.openxmlformats.org/drawingml/2006/main">
              <a:srgbClr val="BDE7D8"/>
            </a:solidFill>
          </c:spPr>
          <c:cat>
            <c:strRef>
              <c:f>'Chart Data'!$A$2:$A$4</c:f>
              <c:strCache>
                <c:ptCount val="3"/>
                <c:pt idx="0">
                  <c:v>中国</c:v>
                </c:pt>
                <c:pt idx="1">
                  <c:v>哥伦比亚</c:v>
                </c:pt>
                <c:pt idx="2">
                  <c:v>新加坡</c:v>
                </c:pt>
              </c:strCache>
            </c:strRef>
          </c:cat>
          <c:val>
            <c:numRef>
              <c:f>'Chart Data'!$B$2:$B$4</c:f>
              <c:numCache>
                <c:formatCode>0.00%</c:formatCode>
                <c:ptCount val="3"/>
                <c:pt idx="0">
                  <c:v>0.92</c:v>
                </c:pt>
                <c:pt idx="1">
                  <c:v>0.7934543299</c:v>
                </c:pt>
                <c:pt idx="2">
                  <c:v>0.9437757178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175">
                  <a:solidFill>
                    <a:srgbClr val="F0F4F2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xmlns:a="http://schemas.openxmlformats.org/drawingml/2006/main" w="6668">
              <a:solidFill>
                <a:srgbClr val="394852"/>
              </a:solidFill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  <c:majorUnit val="0.2"/>
      </c:valAx>
      <c:spPr>
        <a:solidFill xmlns:a="http://schemas.openxmlformats.org/drawingml/2006/main">
          <a:srgbClr val="09121C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09121C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ser>
          <c:idx val="0"/>
          <c:order val="0"/>
          <c:tx>
            <c:v>中国</c:v>
          </c:tx>
          <c:spPr>
            <a:solidFill xmlns:a="http://schemas.openxmlformats.org/drawingml/2006/main">
              <a:srgbClr val="20201D"/>
            </a:solidFill>
            <a:ln xmlns:a="http://schemas.openxmlformats.org/drawingml/2006/main" w="0">
              <a:noFill/>
            </a:ln>
          </c:spPr>
          <c:marker>
            <c:symbol val="circle"/>
            <c:size val="10"/>
            <c:spPr>
              <a:noFill xmlns:a="http://schemas.openxmlformats.org/drawingml/2006/main"/>
            </c:spPr>
          </c:marke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00">
                        <a:solidFill>
                          <a:srgbClr val="20201D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中国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00">
                      <a:solidFill>
                        <a:srgbClr val="20201D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xVal>
            <c:numRef>
              <c:f>'Chart Data'!$A$2:$A$2</c:f>
              <c:numCache>
                <c:formatCode>0.00%</c:formatCode>
                <c:ptCount val="1"/>
                <c:pt idx="0">
                  <c:v>0.92</c:v>
                </c:pt>
              </c:numCache>
            </c:numRef>
          </c:xVal>
          <c:yVal>
            <c:numRef>
              <c:f>'Chart Data'!$B$2:$B$2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yVal>
        </c:ser>
        <c:ser>
          <c:idx val="1"/>
          <c:order val="1"/>
          <c:tx>
            <c:v>哥伦比亚</c:v>
          </c:tx>
          <c:spPr>
            <a:solidFill xmlns:a="http://schemas.openxmlformats.org/drawingml/2006/main">
              <a:srgbClr val="20201D"/>
            </a:solidFill>
            <a:ln xmlns:a="http://schemas.openxmlformats.org/drawingml/2006/main" w="0">
              <a:noFill/>
            </a:ln>
          </c:spPr>
          <c:marker>
            <c:symbol val="circle"/>
            <c:size val="10"/>
            <c:spPr>
              <a:noFill xmlns:a="http://schemas.openxmlformats.org/drawingml/2006/main"/>
            </c:spPr>
          </c:marke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00">
                        <a:solidFill>
                          <a:srgbClr val="20201D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哥伦比亚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00">
                      <a:solidFill>
                        <a:srgbClr val="20201D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xVal>
            <c:numRef>
              <c:f>'Chart Data'!$C$2:$C$2</c:f>
              <c:numCache>
                <c:formatCode>0.00%</c:formatCode>
                <c:ptCount val="1"/>
                <c:pt idx="0">
                  <c:v>0.7934543299</c:v>
                </c:pt>
              </c:numCache>
            </c:numRef>
          </c:xVal>
          <c:yVal>
            <c:numRef>
              <c:f>'Chart Data'!$D$2:$D$2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yVal>
        </c:ser>
        <c:ser>
          <c:idx val="2"/>
          <c:order val="2"/>
          <c:tx>
            <c:v>新加坡</c:v>
          </c:tx>
          <c:spPr>
            <a:solidFill xmlns:a="http://schemas.openxmlformats.org/drawingml/2006/main">
              <a:srgbClr val="20201D"/>
            </a:solidFill>
            <a:ln xmlns:a="http://schemas.openxmlformats.org/drawingml/2006/main" w="0">
              <a:noFill/>
            </a:ln>
          </c:spPr>
          <c:marker>
            <c:symbol val="circle"/>
            <c:size val="10"/>
            <c:spPr>
              <a:noFill xmlns:a="http://schemas.openxmlformats.org/drawingml/2006/main"/>
            </c:spPr>
          </c:marke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00">
                        <a:solidFill>
                          <a:srgbClr val="20201D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新加坡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00">
                      <a:solidFill>
                        <a:srgbClr val="20201D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xVal>
            <c:numRef>
              <c:f>'Chart Data'!$E$2:$E$2</c:f>
              <c:numCache>
                <c:formatCode>0.00%</c:formatCode>
                <c:ptCount val="1"/>
                <c:pt idx="0">
                  <c:v>0.9437757178</c:v>
                </c:pt>
              </c:numCache>
            </c:numRef>
          </c:xVal>
          <c:yVal>
            <c:numRef>
              <c:f>'Chart Data'!$F$2:$F$2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</c:ser>
        <c:ser>
          <c:idx val="3"/>
          <c:order val="3"/>
          <c:tx>
            <c:v>世界汇总</c:v>
          </c:tx>
          <c:spPr>
            <a:ln xmlns:a="http://schemas.openxmlformats.org/drawingml/2006/main" w="19050">
              <a:solidFill>
                <a:srgbClr val="B74932"/>
              </a:solidFill>
            </a:ln>
          </c:spPr>
          <c:marker>
            <c:symbol val="none"/>
          </c:marker>
          <c:dLbls>
            <c:dLbl>
              <c:idx val="0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xVal>
            <c:numRef>
              <c:f>'Chart Data'!$G$2:$G$3</c:f>
              <c:numCache>
                <c:formatCode>0.00%</c:formatCode>
                <c:ptCount val="2"/>
                <c:pt idx="0">
                  <c:v>0.712</c:v>
                </c:pt>
                <c:pt idx="1">
                  <c:v>0.712</c:v>
                </c:pt>
              </c:numCache>
            </c:numRef>
          </c:xVal>
          <c:yVal>
            <c:numRef>
              <c:f>'Chart Data'!$H$2:$H$3</c:f>
              <c:numCache>
                <c:formatCode>General</c:formatCode>
                <c:ptCount val="2"/>
                <c:pt idx="0">
                  <c:v>0.5</c:v>
                </c:pt>
                <c:pt idx="1">
                  <c:v>3.5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solidFill>
                    <a:srgbClr val="20201D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3.5"/>
          <c:min val="0.5"/>
        </c:scaling>
        <c:delete val="0"/>
        <c:axPos val="l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</c:valAx>
      <c:valAx>
        <c:axId val="48650112"/>
        <c:scaling>
          <c:orientation val="minMax"/>
          <c:max val="1"/>
          <c:min val="0"/>
        </c:scaling>
        <c:delete val="0"/>
        <c:axPos val="b"/>
        <c:majorGridlines>
          <c:spPr>
            <a:ln xmlns:a="http://schemas.openxmlformats.org/drawingml/2006/main" w="6668">
              <a:solidFill>
                <a:srgbClr val="C9C8C1"/>
              </a:solidFill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  <c:majorUnit val="0.2"/>
      </c:valAx>
      <c:spPr>
        <a:solidFill xmlns:a="http://schemas.openxmlformats.org/drawingml/2006/main">
          <a:srgbClr val="EEEDE7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EEEDE7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高于世界汇总的百分点差</c:v>
          </c:tx>
          <c:spPr>
            <a:solidFill xmlns:a="http://schemas.openxmlformats.org/drawingml/2006/main">
              <a:srgbClr val="B74932"/>
            </a:solidFill>
          </c:spPr>
          <c:cat>
            <c:strRef>
              <c:f>'Chart Data'!$A$2:$A$4</c:f>
              <c:strCache>
                <c:ptCount val="3"/>
                <c:pt idx="0">
                  <c:v>中国</c:v>
                </c:pt>
                <c:pt idx="1">
                  <c:v>哥伦比亚</c:v>
                </c:pt>
                <c:pt idx="2">
                  <c:v>新加坡</c:v>
                </c:pt>
              </c:strCache>
            </c:strRef>
          </c:cat>
          <c:val>
            <c:numRef>
              <c:f>'Chart Data'!$B$2:$B$4</c:f>
              <c:numCache>
                <c:formatCode>+0.00</c:formatCode>
                <c:ptCount val="3"/>
                <c:pt idx="0">
                  <c:v>20.8</c:v>
                </c:pt>
                <c:pt idx="1">
                  <c:v>8.14543299</c:v>
                </c:pt>
                <c:pt idx="2">
                  <c:v>23.17757178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175">
                  <a:solidFill>
                    <a:srgbClr val="20201D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2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ax val="30"/>
          <c:min val="0"/>
        </c:scaling>
        <c:delete val="0"/>
        <c:axPos val="b"/>
        <c:majorGridlines>
          <c:spPr>
            <a:ln xmlns:a="http://schemas.openxmlformats.org/drawingml/2006/main" w="6668">
              <a:solidFill>
                <a:srgbClr val="C9C8C1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  <c:majorUnit val="6"/>
      </c:valAx>
      <c:spPr>
        <a:solidFill xmlns:a="http://schemas.openxmlformats.org/drawingml/2006/main">
          <a:srgbClr val="EEEDE7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EEEDE7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3e932b9dbd41e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775937" y="517434"/>
            <a:ext cx="5823131" cy="5823131"/>
          </a:xfrm>
          <a:prstGeom xmlns:a="http://schemas.openxmlformats.org/drawingml/2006/main" prst="rect">
            <a:avLst/>
          </a:prstGeom>
        </p:spPr>
      </p:pic>
      <p:sp>
        <p:nvSpPr>
          <p:cNvPr id="2" name="editorial-intaglio-title">
            <a:extLst xmlns:a="http://schemas.openxmlformats.org/drawingml/2006/main">
              <a:ext uri="{FF2B5EF4-FFF2-40B4-BE49-F238E27FC236}">
                <a16:creationId xmlns:a16="http://schemas.microsoft.com/office/drawing/2014/main" id="{3D34378F-69A7-4FA9-83B0-B00702FB1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904" y="1787522"/>
            <a:ext cx="4983146" cy="2423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96" b="0">
                <a:solidFill>
                  <a:srgbClr val="123C69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6696" b="0">
                <a:solidFill>
                  <a:srgbClr val="123C69"/>
                </a:solidFill>
                <a:latin typeface="Source Han Serif SC"/>
                <a:ea typeface="Source Han Serif SC"/>
                <a:cs typeface="Source Han Serif SC"/>
              </a:rPr>
              <a:t>互联网</a:t>
            </a:r>
          </a:p>
          <a:p xmlns:a="http://schemas.openxmlformats.org/drawingml/2006/main">
            <a:pPr algn="l">
              <a:defRPr sz="6696" b="0">
                <a:solidFill>
                  <a:srgbClr val="123C69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6696" b="0">
                <a:solidFill>
                  <a:srgbClr val="123C69"/>
                </a:solidFill>
                <a:latin typeface="Source Han Serif SC"/>
                <a:ea typeface="Source Han Serif SC"/>
                <a:cs typeface="Source Han Serif SC"/>
              </a:rPr>
              <a:t>使用率比较</a:t>
            </a:r>
          </a:p>
        </p:txBody>
      </p:sp>
      <p:sp>
        <p:nvSpPr>
          <p:cNvPr id="3" name="editorial-intaglio-scope">
            <a:extLst xmlns:a="http://schemas.openxmlformats.org/drawingml/2006/main">
              <a:ext uri="{FF2B5EF4-FFF2-40B4-BE49-F238E27FC236}">
                <a16:creationId xmlns:a16="http://schemas.microsoft.com/office/drawing/2014/main" id="{646F57A3-FCB5-4EFC-8482-8AC439586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904" y="5102352"/>
            <a:ext cx="4983146" cy="109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中国、哥伦比亚、新加坡</a:t>
            </a:r>
          </a:p>
          <a:p xmlns:a="http://schemas.openxmlformats.org/drawingml/2006/main">
            <a:pPr algn="l">
              <a:defRPr sz="180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与世界总体比较</a:t>
            </a:r>
          </a:p>
        </p:txBody>
      </p:sp>
      <p:sp>
        <p:nvSpPr>
          <p:cNvPr id="4" name="editorial-intaglio-year">
            <a:extLst xmlns:a="http://schemas.openxmlformats.org/drawingml/2006/main">
              <a:ext uri="{FF2B5EF4-FFF2-40B4-BE49-F238E27FC236}">
                <a16:creationId xmlns:a16="http://schemas.microsoft.com/office/drawing/2014/main" id="{4550B442-2757-448A-95D8-79F514146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904" y="365760"/>
            <a:ext cx="18288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00" b="0">
                <a:solidFill>
                  <a:srgbClr val="123C69"/>
                </a:solidFill>
                <a:latin typeface="Bahnschrift"/>
                <a:ea typeface="Bahnschrift"/>
                <a:cs typeface="Bahnschrift"/>
              </a:defRPr>
            </a:pPr>
            <a:r>
              <a:rPr sz="1700" b="0">
                <a:solidFill>
                  <a:srgbClr val="123C69"/>
                </a:solidFill>
                <a:latin typeface="Bahnschrift"/>
                <a:ea typeface="Bahnschrift"/>
                <a:cs typeface="Bahnschrift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864087422"/>
      </p:ext>
    </p:extLst>
  </p:cSld>
  <p:timing>
    <p:tnLst>
      <p:par>
        <p:cTn id="1" dur="indefinite" restart="never" nodeType="tmRoot">
          <p:childTnLst>
            <p:par>
              <p:cTn id="3" dur="700" fill="hold">
                <p:stCondLst>
                  <p:cond delay="0"/>
                </p:stCondLst>
                <p:childTnLst>
                  <p:animEffect transition="in" filter="wipe(right)">
                    <p:cBhvr additive="base">
                      <p:cTn id="2" dur="700" fill="hold"/>
                      <p:tgtEl>
                        <p:spTgt spid="2"/>
                      </p:tgtEl>
                    </p:cBhvr>
                  </p:animEffect>
                </p:childTnLst>
              </p:cTn>
            </p:par>
            <p:par>
              <p:cTn id="5" dur="1050" fill="hold">
                <p:stCondLst>
                  <p:cond delay="140"/>
                </p:stCondLst>
                <p:childTnLst>
                  <p:animEffect transition="in" filter="fade">
                    <p:cBhvr additive="base">
                      <p:cTn id="4" dur="1050" fill="hold"/>
                      <p:tgtEl>
                        <p:spTgt spid="5"/>
                      </p:tgtEl>
                    </p:cBhvr>
                  </p:animEffect>
                </p:childTnLst>
              </p:cTn>
            </p:par>
            <p:par>
              <p:cTn id="10" dur="600" fill="hold">
                <p:stCondLst>
                  <p:cond delay="1290"/>
                </p:stCondLst>
                <p:childTnLst>
                  <p:animEffect transition="in" filter="fade">
                    <p:cBhvr additive="base">
                      <p:cTn id="6" dur="600" fill="hold"/>
                      <p:tgtEl>
                        <p:spTgt spid="3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7" dur="600" fill="hold"/>
                      <p:tgtEl>
                        <p:spTgt spid="3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  <p:animEffect transition="in" filter="fade">
                    <p:cBhvr additive="base">
                      <p:cTn id="8" dur="600" fill="hold"/>
                      <p:tgtEl>
                        <p:spTgt spid="4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9" dur="600" fill="hold"/>
                      <p:tgtEl>
                        <p:spTgt spid="4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</p:childTnLst>
              </p:cTn>
            </p:par>
          </p:childTnLst>
        </p:cTn>
      </p:par>
    </p:tn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eadline">
            <a:extLst xmlns:a="http://schemas.openxmlformats.org/drawingml/2006/main">
              <a:ext uri="{FF2B5EF4-FFF2-40B4-BE49-F238E27FC236}">
                <a16:creationId xmlns:a16="http://schemas.microsoft.com/office/drawing/2014/main" id="{AF212E2E-780A-4B57-A880-22CA053F8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11125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0">
                <a:solidFill>
                  <a:srgbClr val="20201D"/>
                </a:solidFill>
                <a:latin typeface="SimSun"/>
                <a:ea typeface="SimSun"/>
                <a:cs typeface="SimSun"/>
              </a:defRPr>
            </a:pPr>
            <a:r>
              <a:rPr sz="4800" b="0">
                <a:solidFill>
                  <a:srgbClr val="20201D"/>
                </a:solidFill>
                <a:latin typeface="SimSun"/>
                <a:ea typeface="SimSun"/>
                <a:cs typeface="SimSun"/>
              </a:rPr>
              <a:t>2024年互联网使用率</a:t>
            </a:r>
          </a:p>
        </p:txBody>
      </p:sp>
      <p:sp>
        <p:nvSpPr>
          <p:cNvPr id="2" name="world-label">
            <a:extLst xmlns:a="http://schemas.openxmlformats.org/drawingml/2006/main">
              <a:ext uri="{FF2B5EF4-FFF2-40B4-BE49-F238E27FC236}">
                <a16:creationId xmlns:a16="http://schemas.microsoft.com/office/drawing/2014/main" id="{DB982612-F1ED-4098-978A-08B73C27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81200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rPr>
              <a:t>世界汇总（%）</a:t>
            </a:r>
          </a:p>
        </p:txBody>
      </p:sp>
      <p:sp>
        <p:nvSpPr>
          <p:cNvPr id="3" name="world-rate">
            <a:extLst xmlns:a="http://schemas.openxmlformats.org/drawingml/2006/main">
              <a:ext uri="{FF2B5EF4-FFF2-40B4-BE49-F238E27FC236}">
                <a16:creationId xmlns:a16="http://schemas.microsoft.com/office/drawing/2014/main" id="{B98A4988-1BDA-4D03-B7EA-EF362DD12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495550"/>
            <a:ext cx="33337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100" b="0">
                <a:solidFill>
                  <a:srgbClr val="123C69"/>
                </a:solidFill>
                <a:latin typeface="Arial"/>
                <a:ea typeface="Arial"/>
                <a:cs typeface="Arial"/>
              </a:defRPr>
            </a:pPr>
            <a:r>
              <a:rPr sz="8100" b="0">
                <a:solidFill>
                  <a:srgbClr val="123C69"/>
                </a:solidFill>
                <a:latin typeface="Arial"/>
                <a:ea typeface="Arial"/>
                <a:cs typeface="Arial"/>
              </a:rPr>
              <a:t>71.20</a:t>
            </a:r>
          </a:p>
        </p:txBody>
      </p:sp>
      <p:sp>
        <p:nvSpPr>
          <p:cNvPr id="4" name="world-note">
            <a:extLst xmlns:a="http://schemas.openxmlformats.org/drawingml/2006/main">
              <a:ext uri="{FF2B5EF4-FFF2-40B4-BE49-F238E27FC236}">
                <a16:creationId xmlns:a16="http://schemas.microsoft.com/office/drawing/2014/main" id="{1A2B345F-D08C-4605-B403-9811F9E1E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14800"/>
            <a:ext cx="323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rPr>
              <a:t>加权汇总参照</a:t>
            </a:r>
          </a:p>
          <a:p xmlns:a="http://schemas.openxmlformats.org/drawingml/2006/main">
            <a:pPr algn="l">
              <a:defRPr sz="2100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rPr>
              <a:t>与国家值分开阅读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4210050" y="1733550"/>
          <a:ext xmlns:a="http://schemas.openxmlformats.org/drawingml/2006/main" cx="7162800" cy="40100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5f077ff2c7344a4"/>
          </a:graphicData>
        </a:graphic>
      </p:graphicFrame>
      <p:sp>
        <p:nvSpPr>
          <p:cNvPr id="6" name="source">
            <a:extLst xmlns:a="http://schemas.openxmlformats.org/drawingml/2006/main">
              <a:ext uri="{FF2B5EF4-FFF2-40B4-BE49-F238E27FC236}">
                <a16:creationId xmlns:a16="http://schemas.microsoft.com/office/drawing/2014/main" id="{1E358F0F-8503-43F4-97BB-AD3C5617C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38875"/>
            <a:ext cx="11125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rPr>
              <a:t>2024年。世界为加权汇总参照。来源：世界银行 IT.NET.USER.ZS</a:t>
            </a:r>
          </a:p>
        </p:txBody>
      </p:sp>
    </p:spTree>
    <p:extLst>
      <p:ext uri="{BB962C8B-B14F-4D97-AF65-F5344CB8AC3E}">
        <p14:creationId xmlns:p14="http://schemas.microsoft.com/office/powerpoint/2010/main" val="16778254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line">
            <a:extLst xmlns:a="http://schemas.openxmlformats.org/drawingml/2006/main">
              <a:ext uri="{FF2B5EF4-FFF2-40B4-BE49-F238E27FC236}">
                <a16:creationId xmlns:a16="http://schemas.microsoft.com/office/drawing/2014/main" id="{D6BEC263-0CD3-47E5-AE74-61FE171BD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11125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75" b="0">
                <a:solidFill>
                  <a:srgbClr val="20201D"/>
                </a:solidFill>
                <a:latin typeface="SimSun"/>
                <a:ea typeface="SimSun"/>
                <a:cs typeface="SimSun"/>
              </a:defRPr>
            </a:pPr>
            <a:r>
              <a:rPr sz="4575" b="0">
                <a:solidFill>
                  <a:srgbClr val="20201D"/>
                </a:solidFill>
                <a:latin typeface="SimSun"/>
                <a:ea typeface="SimSun"/>
                <a:cs typeface="SimSun"/>
              </a:rPr>
              <a:t>三国使用率均高于世界汇总</a:t>
            </a:r>
          </a:p>
        </p:txBody>
      </p:sp>
      <p:sp>
        <p:nvSpPr>
          <p:cNvPr id="2" name="table-unit">
            <a:extLst xmlns:a="http://schemas.openxmlformats.org/drawingml/2006/main">
              <a:ext uri="{FF2B5EF4-FFF2-40B4-BE49-F238E27FC236}">
                <a16:creationId xmlns:a16="http://schemas.microsoft.com/office/drawing/2014/main" id="{3E5E5107-88DD-4364-A9A2-C3338F15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537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rPr>
              <a:t>与世界汇总的差（百分点）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533400" y="2600325"/>
          <a:ext xmlns:a="http://schemas.openxmlformats.org/drawingml/2006/main" cx="5143500" cy="261937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09875"/>
                <a:gridCol w="2333625"/>
              </a:tblGrid>
              <a:tr h="654844">
                <a:tc>
                  <a:txBody>
                    <a:bodyPr/>
                    <a:lstStyle/>
                    <a:p>
                      <a:pPr algn="l"/>
                      <a:r>
                        <a:rPr sz="2100" b="1">
                          <a:solidFill>
                            <a:srgbClr val="123C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国家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100" b="1">
                          <a:solidFill>
                            <a:srgbClr val="123C6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百分点差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</a:tr>
              <a:tr h="654844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中国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+20.80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</a:tr>
              <a:tr h="654844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哥伦比亚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+8.15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</a:tr>
              <a:tr h="654844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新加坡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+23.18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</a:tr>
            </a:tbl>
          </a:graphicData>
        </a:graphic>
      </p:graphicFrame>
      <p:sp>
        <p:nvSpPr>
          <p:cNvPr id="4" name="boundary-title">
            <a:extLst xmlns:a="http://schemas.openxmlformats.org/drawingml/2006/main">
              <a:ext uri="{FF2B5EF4-FFF2-40B4-BE49-F238E27FC236}">
                <a16:creationId xmlns:a16="http://schemas.microsoft.com/office/drawing/2014/main" id="{84579EF6-CEA7-48CC-B7A0-BED41D19F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71675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解释边界</a:t>
            </a:r>
          </a:p>
        </p:txBody>
      </p:sp>
      <p:sp>
        <p:nvSpPr>
          <p:cNvPr id="5" name="boundary">
            <a:extLst xmlns:a="http://schemas.openxmlformats.org/drawingml/2006/main">
              <a:ext uri="{FF2B5EF4-FFF2-40B4-BE49-F238E27FC236}">
                <a16:creationId xmlns:a16="http://schemas.microsoft.com/office/drawing/2014/main" id="{70C9BEB2-F6F0-48AD-A623-4AEB35D0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09850"/>
            <a:ext cx="5086350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rPr>
              <a:t>同一指标、同一年份，</a:t>
            </a:r>
          </a:p>
          <a:p xmlns:a="http://schemas.openxmlformats.org/drawingml/2006/main">
            <a:pPr algn="l">
              <a:def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rPr>
              <a:t>可以比较使用人口的比例。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rPr>
              <a:t>单年观察尚未衡量网速、</a:t>
            </a:r>
          </a:p>
          <a:p xmlns:a="http://schemas.openxmlformats.org/drawingml/2006/main">
            <a:pPr algn="l">
              <a:def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rPr>
              <a:t>服务质量或不同群体差异。</a:t>
            </a:r>
          </a:p>
        </p:txBody>
      </p:sp>
      <p:sp>
        <p:nvSpPr>
          <p:cNvPr id="6" name="next">
            <a:extLst xmlns:a="http://schemas.openxmlformats.org/drawingml/2006/main">
              <a:ext uri="{FF2B5EF4-FFF2-40B4-BE49-F238E27FC236}">
                <a16:creationId xmlns:a16="http://schemas.microsoft.com/office/drawing/2014/main" id="{96675FE7-0D76-4799-A64D-C806474A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019675"/>
            <a:ext cx="50863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rPr>
              <a:t>综合评价需补充接入质量、</a:t>
            </a:r>
          </a:p>
          <a:p xmlns:a="http://schemas.openxmlformats.org/drawingml/2006/main">
            <a:pPr algn="l">
              <a:defRPr sz="187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rPr>
              <a:t>可负担性和数字技能等指标。</a:t>
            </a:r>
          </a:p>
        </p:txBody>
      </p:sp>
      <p:sp>
        <p:nvSpPr>
          <p:cNvPr id="7" name="source">
            <a:extLst xmlns:a="http://schemas.openxmlformats.org/drawingml/2006/main">
              <a:ext uri="{FF2B5EF4-FFF2-40B4-BE49-F238E27FC236}">
                <a16:creationId xmlns:a16="http://schemas.microsoft.com/office/drawing/2014/main" id="{A87EC9FF-AD43-43A4-A3CC-0110E5DB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38875"/>
            <a:ext cx="11125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7534C"/>
                </a:solidFill>
                <a:latin typeface="Microsoft YaHei"/>
                <a:ea typeface="Microsoft YaHei"/>
                <a:cs typeface="Microsoft YaHei"/>
              </a:rPr>
              <a:t>2024年。世界为加权汇总参照。来源：世界银行 IT.NET.USER.ZS</a:t>
            </a:r>
          </a:p>
        </p:txBody>
      </p:sp>
    </p:spTree>
    <p:extLst>
      <p:ext uri="{BB962C8B-B14F-4D97-AF65-F5344CB8AC3E}">
        <p14:creationId xmlns:p14="http://schemas.microsoft.com/office/powerpoint/2010/main" val="9469529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E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11b7a44dd489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86"/>
            <a:ext cx="12191695" cy="6857829"/>
          </a:xfrm>
          <a:prstGeom xmlns:a="http://schemas.openxmlformats.org/drawingml/2006/main" prst="rect">
            <a:avLst/>
          </a:prstGeom>
        </p:spPr>
      </p:pic>
      <p:sp>
        <p:nvSpPr>
          <p:cNvPr id="2" name="technology-refraction-contour-0">
            <a:extLst xmlns:a="http://schemas.openxmlformats.org/drawingml/2006/main">
              <a:ext uri="{FF2B5EF4-FFF2-40B4-BE49-F238E27FC236}">
                <a16:creationId xmlns:a16="http://schemas.microsoft.com/office/drawing/2014/main" id="{10E790CE-6274-4CA6-8E61-32B7E4E9F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468" y="384048"/>
            <a:ext cx="4526280" cy="150876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3F8FF">
                <a:alpha val="52000"/>
              </a:srgbClr>
            </a:solidFill>
            <a:prstDash val="solid"/>
          </a:ln>
        </p:spPr>
      </p:sp>
      <p:sp>
        <p:nvSpPr>
          <p:cNvPr id="3" name="technology-refraction-contour-1">
            <a:extLst xmlns:a="http://schemas.openxmlformats.org/drawingml/2006/main">
              <a:ext uri="{FF2B5EF4-FFF2-40B4-BE49-F238E27FC236}">
                <a16:creationId xmlns:a16="http://schemas.microsoft.com/office/drawing/2014/main" id="{B77A9F13-FC92-4046-8394-B58AE3648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1044" y="420624"/>
            <a:ext cx="4453128" cy="1486814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73DAF2">
                <a:alpha val="40000"/>
              </a:srgbClr>
            </a:solidFill>
            <a:prstDash val="solid"/>
          </a:ln>
        </p:spPr>
      </p:sp>
      <p:sp>
        <p:nvSpPr>
          <p:cNvPr id="4" name="technology-refraction-contour-2">
            <a:extLst xmlns:a="http://schemas.openxmlformats.org/drawingml/2006/main">
              <a:ext uri="{FF2B5EF4-FFF2-40B4-BE49-F238E27FC236}">
                <a16:creationId xmlns:a16="http://schemas.microsoft.com/office/drawing/2014/main" id="{2AD2FDA4-5A13-4E68-AC71-93EB6363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7620" y="457200"/>
            <a:ext cx="4379976" cy="1464869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73DAF2">
                <a:alpha val="28000"/>
              </a:srgbClr>
            </a:solidFill>
            <a:prstDash val="solid"/>
          </a:ln>
        </p:spPr>
      </p:sp>
      <p:sp>
        <p:nvSpPr>
          <p:cNvPr id="5" name="technology-refraction-title">
            <a:extLst xmlns:a="http://schemas.openxmlformats.org/drawingml/2006/main">
              <a:ext uri="{FF2B5EF4-FFF2-40B4-BE49-F238E27FC236}">
                <a16:creationId xmlns:a16="http://schemas.microsoft.com/office/drawing/2014/main" id="{26546309-058D-4812-9D03-423CB712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447" y="1779427"/>
            <a:ext cx="5577840" cy="2423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343" b="1">
                <a:solidFill>
                  <a:srgbClr val="FFF8F1"/>
                </a:solidFill>
                <a:latin typeface="Noto Sans SC"/>
                <a:ea typeface="Noto Sans SC"/>
                <a:cs typeface="Noto Sans SC"/>
              </a:defRPr>
            </a:pPr>
            <a:r>
              <a:rPr sz="6343" b="1">
                <a:solidFill>
                  <a:srgbClr val="FFF8F1"/>
                </a:solidFill>
                <a:latin typeface="Noto Sans SC"/>
                <a:ea typeface="Noto Sans SC"/>
                <a:cs typeface="Noto Sans SC"/>
              </a:rPr>
              <a:t>互联网</a:t>
            </a:r>
          </a:p>
          <a:p xmlns:a="http://schemas.openxmlformats.org/drawingml/2006/main">
            <a:pPr algn="l">
              <a:defRPr sz="6343" b="1">
                <a:solidFill>
                  <a:srgbClr val="FFF8F1"/>
                </a:solidFill>
                <a:latin typeface="Noto Sans SC"/>
                <a:ea typeface="Noto Sans SC"/>
                <a:cs typeface="Noto Sans SC"/>
              </a:defRPr>
            </a:pPr>
            <a:r>
              <a:rPr sz="6343" b="1">
                <a:solidFill>
                  <a:srgbClr val="FFF8F1"/>
                </a:solidFill>
                <a:latin typeface="Noto Sans SC"/>
                <a:ea typeface="Noto Sans SC"/>
                <a:cs typeface="Noto Sans SC"/>
              </a:rPr>
              <a:t>使用率比较</a:t>
            </a:r>
          </a:p>
        </p:txBody>
      </p:sp>
      <p:sp>
        <p:nvSpPr>
          <p:cNvPr id="6" name="technology-refraction-scope">
            <a:extLst xmlns:a="http://schemas.openxmlformats.org/drawingml/2006/main">
              <a:ext uri="{FF2B5EF4-FFF2-40B4-BE49-F238E27FC236}">
                <a16:creationId xmlns:a16="http://schemas.microsoft.com/office/drawing/2014/main" id="{3ED5DD83-C250-4100-A231-3264950AA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447" y="5212080"/>
            <a:ext cx="5394960" cy="1005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8F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FF8F1"/>
                </a:solidFill>
                <a:latin typeface="Microsoft YaHei"/>
                <a:ea typeface="Microsoft YaHei"/>
                <a:cs typeface="Microsoft YaHei"/>
              </a:rPr>
              <a:t>中国、哥伦比亚、新加坡</a:t>
            </a:r>
          </a:p>
          <a:p xmlns:a="http://schemas.openxmlformats.org/drawingml/2006/main">
            <a:pPr algn="l">
              <a:defRPr sz="1800" b="0">
                <a:solidFill>
                  <a:srgbClr val="FFF8F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FF8F1"/>
                </a:solidFill>
                <a:latin typeface="Microsoft YaHei"/>
                <a:ea typeface="Microsoft YaHei"/>
                <a:cs typeface="Microsoft YaHei"/>
              </a:rPr>
              <a:t>与世界总体比较</a:t>
            </a:r>
          </a:p>
        </p:txBody>
      </p:sp>
      <p:sp>
        <p:nvSpPr>
          <p:cNvPr id="7" name="technology-refraction-year">
            <a:extLst xmlns:a="http://schemas.openxmlformats.org/drawingml/2006/main">
              <a:ext uri="{FF2B5EF4-FFF2-40B4-BE49-F238E27FC236}">
                <a16:creationId xmlns:a16="http://schemas.microsoft.com/office/drawing/2014/main" id="{992E2CC8-4F8C-4C3B-898D-DDED803A4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447" y="438912"/>
            <a:ext cx="18288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00" b="0">
                <a:solidFill>
                  <a:srgbClr val="FFF8F1"/>
                </a:solidFill>
                <a:latin typeface="Bahnschrift"/>
                <a:ea typeface="Bahnschrift"/>
                <a:cs typeface="Bahnschrift"/>
              </a:defRPr>
            </a:pPr>
            <a:r>
              <a:rPr sz="1700" b="0">
                <a:solidFill>
                  <a:srgbClr val="FFF8F1"/>
                </a:solidFill>
                <a:latin typeface="Bahnschrift"/>
                <a:ea typeface="Bahnschrift"/>
                <a:cs typeface="Bahnschrift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240395671"/>
      </p:ext>
    </p:extLst>
  </p:cSld>
  <p:timing>
    <p:tnLst>
      <p:par>
        <p:cTn id="1" dur="indefinite" restart="never" nodeType="tmRoot">
          <p:childTnLst>
            <p:par>
              <p:cTn id="3" dur="700" fill="hold">
                <p:stCondLst>
                  <p:cond delay="0"/>
                </p:stCondLst>
                <p:childTnLst>
                  <p:animEffect transition="in" filter="wipe(right)">
                    <p:cBhvr additive="base">
                      <p:cTn id="2" dur="700" fill="hold"/>
                      <p:tgtEl>
                        <p:spTgt spid="5"/>
                      </p:tgtEl>
                    </p:cBhvr>
                  </p:animEffect>
                </p:childTnLst>
              </p:cTn>
            </p:par>
            <p:par>
              <p:cTn id="8" dur="1050" fill="hold">
                <p:stCondLst>
                  <p:cond delay="140"/>
                </p:stCondLst>
                <p:childTnLst>
                  <p:animEffect transition="in" filter="fade">
                    <p:cBhvr additive="base">
                      <p:cTn id="4" dur="1050" fill="hold"/>
                      <p:tgtEl>
                        <p:spTgt spid="8"/>
                      </p:tgtEl>
                    </p:cBhvr>
                  </p:animEffect>
                  <p:animEffect transition="in" filter="fade">
                    <p:cBhvr additive="base">
                      <p:cTn id="5" dur="1050" fill="hold"/>
                      <p:tgtEl>
                        <p:spTgt spid="2"/>
                      </p:tgtEl>
                    </p:cBhvr>
                  </p:animEffect>
                  <p:animEffect transition="in" filter="fade">
                    <p:cBhvr additive="base">
                      <p:cTn id="6" dur="1050" fill="hold"/>
                      <p:tgtEl>
                        <p:spTgt spid="3"/>
                      </p:tgtEl>
                    </p:cBhvr>
                  </p:animEffect>
                  <p:animEffect transition="in" filter="fade">
                    <p:cBhvr additive="base">
                      <p:cTn id="7" dur="1050" fill="hold"/>
                      <p:tgtEl>
                        <p:spTgt spid="4"/>
                      </p:tgtEl>
                    </p:cBhvr>
                  </p:animEffect>
                </p:childTnLst>
              </p:cTn>
            </p:par>
            <p:par>
              <p:cTn id="13" dur="600" fill="hold">
                <p:stCondLst>
                  <p:cond delay="1290"/>
                </p:stCondLst>
                <p:childTnLst>
                  <p:animEffect transition="in" filter="fade">
                    <p:cBhvr additive="base">
                      <p:cTn id="9" dur="600" fill="hold"/>
                      <p:tgtEl>
                        <p:spTgt spid="6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10" dur="600" fill="hold"/>
                      <p:tgtEl>
                        <p:spTgt spid="6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  <p:animEffect transition="in" filter="fade">
                    <p:cBhvr additive="base">
                      <p:cTn id="11" dur="600" fill="hold"/>
                      <p:tgtEl>
                        <p:spTgt spid="7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12" dur="600" fill="hold"/>
                      <p:tgtEl>
                        <p:spTgt spid="7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</p:childTnLst>
              </p:cTn>
            </p:par>
          </p:childTnLst>
        </p:cTn>
      </p:par>
    </p:tn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912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headline">
            <a:extLst xmlns:a="http://schemas.openxmlformats.org/drawingml/2006/main">
              <a:ext uri="{FF2B5EF4-FFF2-40B4-BE49-F238E27FC236}">
                <a16:creationId xmlns:a16="http://schemas.microsoft.com/office/drawing/2014/main" id="{785694F2-9495-4246-B07D-891455CD4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025" b="1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025" b="1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rPr>
              <a:t>2024年互联网使用率</a:t>
            </a:r>
          </a:p>
        </p:txBody>
      </p:sp>
      <p:sp>
        <p:nvSpPr>
          <p:cNvPr id="2" name="benchmark">
            <a:extLst xmlns:a="http://schemas.openxmlformats.org/drawingml/2006/main">
              <a:ext uri="{FF2B5EF4-FFF2-40B4-BE49-F238E27FC236}">
                <a16:creationId xmlns:a16="http://schemas.microsoft.com/office/drawing/2014/main" id="{EBBAFC5F-718B-4058-990D-9FDBF41D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10896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rPr>
              <a:t>世界汇总参照 71.20%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609600" y="2409825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8034d73a0bb42d8"/>
          </a:graphicData>
        </a:graphic>
      </p:graphicFrame>
      <p:sp>
        <p:nvSpPr>
          <p:cNvPr id="4" name="source">
            <a:extLst xmlns:a="http://schemas.openxmlformats.org/drawingml/2006/main">
              <a:ext uri="{FF2B5EF4-FFF2-40B4-BE49-F238E27FC236}">
                <a16:creationId xmlns:a16="http://schemas.microsoft.com/office/drawing/2014/main" id="{0B755B4B-17E1-4BBA-B67F-8903245D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38875"/>
            <a:ext cx="11125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rPr>
              <a:t>2024年。世界为加权汇总参照。来源：世界银行 IT.NET.USER.ZS</a:t>
            </a:r>
          </a:p>
        </p:txBody>
      </p:sp>
    </p:spTree>
    <p:extLst>
      <p:ext uri="{BB962C8B-B14F-4D97-AF65-F5344CB8AC3E}">
        <p14:creationId xmlns:p14="http://schemas.microsoft.com/office/powerpoint/2010/main" val="15683558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912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line">
            <a:extLst xmlns:a="http://schemas.openxmlformats.org/drawingml/2006/main">
              <a:ext uri="{FF2B5EF4-FFF2-40B4-BE49-F238E27FC236}">
                <a16:creationId xmlns:a16="http://schemas.microsoft.com/office/drawing/2014/main" id="{BC8A64FF-7AB6-42C7-A7F1-155022F40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212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00" b="1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rPr>
              <a:t>三国使用率均高于</a:t>
            </a:r>
          </a:p>
          <a:p xmlns:a="http://schemas.openxmlformats.org/drawingml/2006/main">
            <a:pPr algn="l">
              <a:defRPr sz="5400" b="1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00" b="1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rPr>
              <a:t>世界汇总</a:t>
            </a:r>
          </a:p>
        </p:txBody>
      </p:sp>
      <p:sp>
        <p:nvSpPr>
          <p:cNvPr id="2" name="unit">
            <a:extLst xmlns:a="http://schemas.openxmlformats.org/drawingml/2006/main">
              <a:ext uri="{FF2B5EF4-FFF2-40B4-BE49-F238E27FC236}">
                <a16:creationId xmlns:a16="http://schemas.microsoft.com/office/drawing/2014/main" id="{7D0F56ED-D5D3-4055-9F39-59249EE1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rPr>
              <a:t>与世界汇总的差，单位：百分点</a:t>
            </a:r>
          </a:p>
        </p:txBody>
      </p:sp>
      <p:sp>
        <p:nvSpPr>
          <p:cNvPr id="3" name="delta-0">
            <a:extLst xmlns:a="http://schemas.openxmlformats.org/drawingml/2006/main">
              <a:ext uri="{FF2B5EF4-FFF2-40B4-BE49-F238E27FC236}">
                <a16:creationId xmlns:a16="http://schemas.microsoft.com/office/drawing/2014/main" id="{7F226B57-819E-4578-9A52-2585C10D4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320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050" b="0">
                <a:solidFill>
                  <a:srgbClr val="BDE7D8"/>
                </a:solidFill>
                <a:latin typeface="Arial"/>
                <a:ea typeface="Arial"/>
                <a:cs typeface="Arial"/>
              </a:defRPr>
            </a:pPr>
            <a:r>
              <a:rPr sz="7050" b="0">
                <a:solidFill>
                  <a:srgbClr val="BDE7D8"/>
                </a:solidFill>
                <a:latin typeface="Arial"/>
                <a:ea typeface="Arial"/>
                <a:cs typeface="Arial"/>
              </a:rPr>
              <a:t>+20.80</a:t>
            </a:r>
          </a:p>
        </p:txBody>
      </p:sp>
      <p:sp>
        <p:nvSpPr>
          <p:cNvPr id="4" name="country-0">
            <a:extLst xmlns:a="http://schemas.openxmlformats.org/drawingml/2006/main">
              <a:ext uri="{FF2B5EF4-FFF2-40B4-BE49-F238E27FC236}">
                <a16:creationId xmlns:a16="http://schemas.microsoft.com/office/drawing/2014/main" id="{98B175A7-5418-4548-A3C5-6F80CFE57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320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rPr>
              <a:t>中国</a:t>
            </a:r>
          </a:p>
        </p:txBody>
      </p:sp>
      <p:sp>
        <p:nvSpPr>
          <p:cNvPr id="5" name="delta-1">
            <a:extLst xmlns:a="http://schemas.openxmlformats.org/drawingml/2006/main">
              <a:ext uri="{FF2B5EF4-FFF2-40B4-BE49-F238E27FC236}">
                <a16:creationId xmlns:a16="http://schemas.microsoft.com/office/drawing/2014/main" id="{D2BB8412-371A-4B15-BB06-14C5551F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448050"/>
            <a:ext cx="320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050" b="0">
                <a:solidFill>
                  <a:srgbClr val="BDE7D8"/>
                </a:solidFill>
                <a:latin typeface="Arial"/>
                <a:ea typeface="Arial"/>
                <a:cs typeface="Arial"/>
              </a:defRPr>
            </a:pPr>
            <a:r>
              <a:rPr sz="7050" b="0">
                <a:solidFill>
                  <a:srgbClr val="BDE7D8"/>
                </a:solidFill>
                <a:latin typeface="Arial"/>
                <a:ea typeface="Arial"/>
                <a:cs typeface="Arial"/>
              </a:rPr>
              <a:t>+8.15</a:t>
            </a:r>
          </a:p>
        </p:txBody>
      </p:sp>
      <p:sp>
        <p:nvSpPr>
          <p:cNvPr id="6" name="country-1">
            <a:extLst xmlns:a="http://schemas.openxmlformats.org/drawingml/2006/main">
              <a:ext uri="{FF2B5EF4-FFF2-40B4-BE49-F238E27FC236}">
                <a16:creationId xmlns:a16="http://schemas.microsoft.com/office/drawing/2014/main" id="{66A598F4-40B6-4C11-A877-9DB193712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686300"/>
            <a:ext cx="320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rPr>
              <a:t>哥伦比亚</a:t>
            </a:r>
          </a:p>
        </p:txBody>
      </p:sp>
      <p:sp>
        <p:nvSpPr>
          <p:cNvPr id="7" name="delta-2">
            <a:extLst xmlns:a="http://schemas.openxmlformats.org/drawingml/2006/main">
              <a:ext uri="{FF2B5EF4-FFF2-40B4-BE49-F238E27FC236}">
                <a16:creationId xmlns:a16="http://schemas.microsoft.com/office/drawing/2014/main" id="{200821B4-F610-48F4-BC0D-0A02718C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48050"/>
            <a:ext cx="320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050" b="0">
                <a:solidFill>
                  <a:srgbClr val="BDE7D8"/>
                </a:solidFill>
                <a:latin typeface="Arial"/>
                <a:ea typeface="Arial"/>
                <a:cs typeface="Arial"/>
              </a:defRPr>
            </a:pPr>
            <a:r>
              <a:rPr sz="7050" b="0">
                <a:solidFill>
                  <a:srgbClr val="BDE7D8"/>
                </a:solidFill>
                <a:latin typeface="Arial"/>
                <a:ea typeface="Arial"/>
                <a:cs typeface="Arial"/>
              </a:rPr>
              <a:t>+23.18</a:t>
            </a:r>
          </a:p>
        </p:txBody>
      </p:sp>
      <p:sp>
        <p:nvSpPr>
          <p:cNvPr id="8" name="country-2">
            <a:extLst xmlns:a="http://schemas.openxmlformats.org/drawingml/2006/main">
              <a:ext uri="{FF2B5EF4-FFF2-40B4-BE49-F238E27FC236}">
                <a16:creationId xmlns:a16="http://schemas.microsoft.com/office/drawing/2014/main" id="{B8FC66DF-EBD1-485E-B5FF-46FB644E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686300"/>
            <a:ext cx="320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F0F4F2"/>
                </a:solidFill>
                <a:latin typeface="Microsoft YaHei"/>
                <a:ea typeface="Microsoft YaHei"/>
                <a:cs typeface="Microsoft YaHei"/>
              </a:rPr>
              <a:t>新加坡</a:t>
            </a:r>
          </a:p>
        </p:txBody>
      </p:sp>
      <p:sp>
        <p:nvSpPr>
          <p:cNvPr id="9" name="boundary">
            <a:extLst xmlns:a="http://schemas.openxmlformats.org/drawingml/2006/main">
              <a:ext uri="{FF2B5EF4-FFF2-40B4-BE49-F238E27FC236}">
                <a16:creationId xmlns:a16="http://schemas.microsoft.com/office/drawing/2014/main" id="{3D25645D-02D3-4A55-B114-8EF30228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43525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rPr>
              <a:t>比较限于2024年的使用人口比例。综合评价还需接入质量、</a:t>
            </a:r>
          </a:p>
          <a:p xmlns:a="http://schemas.openxmlformats.org/drawingml/2006/main">
            <a:pPr algn="l">
              <a:defRPr sz="2100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rPr>
              <a:t>可负担性与数字技能等指标。</a:t>
            </a:r>
          </a:p>
        </p:txBody>
      </p:sp>
      <p:sp>
        <p:nvSpPr>
          <p:cNvPr id="10" name="source">
            <a:extLst xmlns:a="http://schemas.openxmlformats.org/drawingml/2006/main">
              <a:ext uri="{FF2B5EF4-FFF2-40B4-BE49-F238E27FC236}">
                <a16:creationId xmlns:a16="http://schemas.microsoft.com/office/drawing/2014/main" id="{36921C1C-BB5E-469D-A8DC-74C431D3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38875"/>
            <a:ext cx="11125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B6C2CB"/>
                </a:solidFill>
                <a:latin typeface="Microsoft YaHei"/>
                <a:ea typeface="Microsoft YaHei"/>
                <a:cs typeface="Microsoft YaHei"/>
              </a:rPr>
              <a:t>2024年。世界为加权汇总参照。来源：世界银行 IT.NET.USER.ZS</a:t>
            </a:r>
          </a:p>
        </p:txBody>
      </p:sp>
    </p:spTree>
    <p:extLst>
      <p:ext uri="{BB962C8B-B14F-4D97-AF65-F5344CB8AC3E}">
        <p14:creationId xmlns:p14="http://schemas.microsoft.com/office/powerpoint/2010/main" val="13242820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C934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622a03a92d44c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668062" y="1532751"/>
            <a:ext cx="5128902" cy="5128902"/>
          </a:xfrm>
          <a:prstGeom xmlns:a="http://schemas.openxmlformats.org/drawingml/2006/main" prst="rect">
            <a:avLst/>
          </a:prstGeom>
        </p:spPr>
      </p:pic>
      <p:sp>
        <p:nvSpPr>
          <p:cNvPr id="2" name="swiss-refraction-title">
            <a:extLst xmlns:a="http://schemas.openxmlformats.org/drawingml/2006/main">
              <a:ext uri="{FF2B5EF4-FFF2-40B4-BE49-F238E27FC236}">
                <a16:creationId xmlns:a16="http://schemas.microsoft.com/office/drawing/2014/main" id="{AF7AF5C1-793B-4A70-A1A1-8A953FB0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430" y="859536"/>
            <a:ext cx="10862836" cy="1115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160" b="0">
                <a:solidFill>
                  <a:srgbClr val="FFF8F1"/>
                </a:solidFill>
                <a:latin typeface="Noto Sans SC"/>
                <a:ea typeface="Noto Sans SC"/>
                <a:cs typeface="Noto Sans SC"/>
              </a:defRPr>
            </a:pPr>
            <a:r>
              <a:rPr sz="6160" b="0">
                <a:solidFill>
                  <a:srgbClr val="FFF8F1"/>
                </a:solidFill>
                <a:latin typeface="Noto Sans SC"/>
                <a:ea typeface="Noto Sans SC"/>
                <a:cs typeface="Noto Sans SC"/>
              </a:rPr>
              <a:t>互联网使用率比较</a:t>
            </a:r>
          </a:p>
        </p:txBody>
      </p:sp>
      <p:sp>
        <p:nvSpPr>
          <p:cNvPr id="3" name="swiss-refraction-scope">
            <a:extLst xmlns:a="http://schemas.openxmlformats.org/drawingml/2006/main">
              <a:ext uri="{FF2B5EF4-FFF2-40B4-BE49-F238E27FC236}">
                <a16:creationId xmlns:a16="http://schemas.microsoft.com/office/drawing/2014/main" id="{7BFB0557-5A1E-4908-9B16-1ED50949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430" y="5001768"/>
            <a:ext cx="4041648" cy="109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8F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FF8F1"/>
                </a:solidFill>
                <a:latin typeface="Microsoft YaHei"/>
                <a:ea typeface="Microsoft YaHei"/>
                <a:cs typeface="Microsoft YaHei"/>
              </a:rPr>
              <a:t>中国、哥伦比亚、新加坡</a:t>
            </a:r>
          </a:p>
          <a:p xmlns:a="http://schemas.openxmlformats.org/drawingml/2006/main">
            <a:pPr algn="l">
              <a:defRPr sz="1800" b="0">
                <a:solidFill>
                  <a:srgbClr val="FFF8F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FFF8F1"/>
                </a:solidFill>
                <a:latin typeface="Microsoft YaHei"/>
                <a:ea typeface="Microsoft YaHei"/>
                <a:cs typeface="Microsoft YaHei"/>
              </a:rPr>
              <a:t>与世界总体比较</a:t>
            </a:r>
          </a:p>
        </p:txBody>
      </p:sp>
      <p:sp>
        <p:nvSpPr>
          <p:cNvPr id="4" name="swiss-refraction-year">
            <a:extLst xmlns:a="http://schemas.openxmlformats.org/drawingml/2006/main">
              <a:ext uri="{FF2B5EF4-FFF2-40B4-BE49-F238E27FC236}">
                <a16:creationId xmlns:a16="http://schemas.microsoft.com/office/drawing/2014/main" id="{D129879C-1D06-47F3-BCA5-935B9B8E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430" y="365760"/>
            <a:ext cx="18288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00" b="0">
                <a:solidFill>
                  <a:srgbClr val="FFF8F1"/>
                </a:solidFill>
                <a:latin typeface="Bahnschrift"/>
                <a:ea typeface="Bahnschrift"/>
                <a:cs typeface="Bahnschrift"/>
              </a:defRPr>
            </a:pPr>
            <a:r>
              <a:rPr sz="1700" b="0">
                <a:solidFill>
                  <a:srgbClr val="FFF8F1"/>
                </a:solidFill>
                <a:latin typeface="Bahnschrift"/>
                <a:ea typeface="Bahnschrift"/>
                <a:cs typeface="Bahnschrift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65037747"/>
      </p:ext>
    </p:extLst>
  </p:cSld>
  <p:timing>
    <p:tnLst>
      <p:par>
        <p:cTn id="1" dur="indefinite" restart="never" nodeType="tmRoot">
          <p:childTnLst>
            <p:par>
              <p:cTn id="3" dur="700" fill="hold">
                <p:stCondLst>
                  <p:cond delay="0"/>
                </p:stCondLst>
                <p:childTnLst>
                  <p:animEffect transition="in" filter="wipe(right)">
                    <p:cBhvr additive="base">
                      <p:cTn id="2" dur="700" fill="hold"/>
                      <p:tgtEl>
                        <p:spTgt spid="2"/>
                      </p:tgtEl>
                    </p:cBhvr>
                  </p:animEffect>
                </p:childTnLst>
              </p:cTn>
            </p:par>
            <p:par>
              <p:cTn id="5" dur="1050" fill="hold">
                <p:stCondLst>
                  <p:cond delay="140"/>
                </p:stCondLst>
                <p:childTnLst>
                  <p:animEffect transition="in" filter="fade">
                    <p:cBhvr additive="base">
                      <p:cTn id="4" dur="1050" fill="hold"/>
                      <p:tgtEl>
                        <p:spTgt spid="5"/>
                      </p:tgtEl>
                    </p:cBhvr>
                  </p:animEffect>
                </p:childTnLst>
              </p:cTn>
            </p:par>
            <p:par>
              <p:cTn id="10" dur="600" fill="hold">
                <p:stCondLst>
                  <p:cond delay="1290"/>
                </p:stCondLst>
                <p:childTnLst>
                  <p:animEffect transition="in" filter="fade">
                    <p:cBhvr additive="base">
                      <p:cTn id="6" dur="600" fill="hold"/>
                      <p:tgtEl>
                        <p:spTgt spid="3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7" dur="600" fill="hold"/>
                      <p:tgtEl>
                        <p:spTgt spid="3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  <p:animEffect transition="in" filter="fade">
                    <p:cBhvr additive="base">
                      <p:cTn id="8" dur="600" fill="hold"/>
                      <p:tgtEl>
                        <p:spTgt spid="4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9" dur="600" fill="hold"/>
                      <p:tgtEl>
                        <p:spTgt spid="4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</p:childTnLst>
              </p:cTn>
            </p:par>
          </p:childTnLst>
        </p:cTn>
      </p:par>
    </p:tn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EED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line">
            <a:extLst xmlns:a="http://schemas.openxmlformats.org/drawingml/2006/main">
              <a:ext uri="{FF2B5EF4-FFF2-40B4-BE49-F238E27FC236}">
                <a16:creationId xmlns:a16="http://schemas.microsoft.com/office/drawing/2014/main" id="{233418AC-D7F6-464A-B817-FBF32D33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90297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75" b="1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75" b="1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rPr>
              <a:t>三国与世界汇总的比较</a:t>
            </a:r>
          </a:p>
        </p:txBody>
      </p:sp>
      <p:sp>
        <p:nvSpPr>
          <p:cNvPr id="2" name="year">
            <a:extLst xmlns:a="http://schemas.openxmlformats.org/drawingml/2006/main">
              <a:ext uri="{FF2B5EF4-FFF2-40B4-BE49-F238E27FC236}">
                <a16:creationId xmlns:a16="http://schemas.microsoft.com/office/drawing/2014/main" id="{2C5BD53D-F3F5-41BE-8EF6-522115B5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590550"/>
            <a:ext cx="1752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B74932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B74932"/>
                </a:solidFill>
                <a:latin typeface="Arial"/>
                <a:ea typeface="Arial"/>
                <a:cs typeface="Arial"/>
              </a:rPr>
              <a:t>2024</a:t>
            </a:r>
          </a:p>
        </p:txBody>
      </p:sp>
      <p:sp>
        <p:nvSpPr>
          <p:cNvPr id="3" name="benchmark">
            <a:extLst xmlns:a="http://schemas.openxmlformats.org/drawingml/2006/main">
              <a:ext uri="{FF2B5EF4-FFF2-40B4-BE49-F238E27FC236}">
                <a16:creationId xmlns:a16="http://schemas.microsoft.com/office/drawing/2014/main" id="{771881F2-0E1B-4E75-A810-BD18DC34F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33550"/>
            <a:ext cx="11125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rPr>
              <a:t>世界汇总参照 71.20%</a:t>
            </a:r>
          </a:p>
        </p:txBody>
      </p:sp>
      <p:sp>
        <p:nvSpPr>
          <p:cNvPr id="4" name="reference-line-note">
            <a:extLst xmlns:a="http://schemas.openxmlformats.org/drawingml/2006/main">
              <a:ext uri="{FF2B5EF4-FFF2-40B4-BE49-F238E27FC236}">
                <a16:creationId xmlns:a16="http://schemas.microsoft.com/office/drawing/2014/main" id="{4729DDA3-7084-4FFA-BF30-6F107C350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1857375"/>
            <a:ext cx="657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749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74932"/>
                </a:solidFill>
                <a:latin typeface="Microsoft YaHei"/>
                <a:ea typeface="Microsoft YaHei"/>
                <a:cs typeface="Microsoft YaHei"/>
              </a:rPr>
              <a:t>红线：世界汇总参照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533400" y="2600325"/>
          <a:ext xmlns:a="http://schemas.openxmlformats.org/drawingml/2006/main" cx="4076700" cy="26003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286000"/>
                <a:gridCol w="1790700"/>
              </a:tblGrid>
              <a:tr h="650081">
                <a:tc>
                  <a:txBody>
                    <a:bodyPr/>
                    <a:lstStyle/>
                    <a:p>
                      <a:pPr algn="l"/>
                      <a:r>
                        <a:rPr sz="2100" b="1">
                          <a:solidFill>
                            <a:srgbClr val="B7493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国家</a:t>
                      </a:r>
                    </a:p>
                  </a:txBody>
                  <a:tcPr marL="91440" marR="91440" marT="45720" marB="45720">
                    <a:solidFill>
                      <a:srgbClr val="EEED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100" b="1">
                          <a:solidFill>
                            <a:srgbClr val="B74932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使用率</a:t>
                      </a:r>
                    </a:p>
                  </a:txBody>
                  <a:tcPr marL="91440" marR="91440" marT="45720" marB="45720">
                    <a:solidFill>
                      <a:srgbClr val="EEEDE7"/>
                    </a:solidFill>
                  </a:tcPr>
                </a:tc>
              </a:tr>
              <a:tr h="650081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中国</a:t>
                      </a:r>
                    </a:p>
                  </a:txBody>
                  <a:tcPr marL="91440" marR="91440" marT="45720" marB="45720">
                    <a:solidFill>
                      <a:srgbClr val="EEED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92.00%</a:t>
                      </a:r>
                    </a:p>
                  </a:txBody>
                  <a:tcPr marL="91440" marR="91440" marT="45720" marB="45720">
                    <a:solidFill>
                      <a:srgbClr val="EEEDE7"/>
                    </a:solidFill>
                  </a:tcPr>
                </a:tc>
              </a:tr>
              <a:tr h="650081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哥伦比亚</a:t>
                      </a:r>
                    </a:p>
                  </a:txBody>
                  <a:tcPr marL="91440" marR="91440" marT="45720" marB="45720">
                    <a:solidFill>
                      <a:srgbClr val="EEED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79.35%</a:t>
                      </a:r>
                    </a:p>
                  </a:txBody>
                  <a:tcPr marL="91440" marR="91440" marT="45720" marB="45720">
                    <a:solidFill>
                      <a:srgbClr val="EEEDE7"/>
                    </a:solidFill>
                  </a:tcPr>
                </a:tc>
              </a:tr>
              <a:tr h="650081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新加坡</a:t>
                      </a:r>
                    </a:p>
                  </a:txBody>
                  <a:tcPr marL="91440" marR="91440" marT="45720" marB="45720">
                    <a:solidFill>
                      <a:srgbClr val="EEED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100" b="0">
                          <a:solidFill>
                            <a:srgbClr val="20201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94.38%</a:t>
                      </a:r>
                    </a:p>
                  </a:txBody>
                  <a:tcPr marL="91440" marR="91440" marT="45720" marB="45720">
                    <a:solidFill>
                      <a:srgbClr val="EEED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5086350" y="2286000"/>
          <a:ext xmlns:a="http://schemas.openxmlformats.org/drawingml/2006/main" cx="6572250" cy="3429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610169749be4c6a"/>
          </a:graphicData>
        </a:graphic>
      </p:graphicFrame>
      <p:sp>
        <p:nvSpPr>
          <p:cNvPr id="7" name="source">
            <a:extLst xmlns:a="http://schemas.openxmlformats.org/drawingml/2006/main">
              <a:ext uri="{FF2B5EF4-FFF2-40B4-BE49-F238E27FC236}">
                <a16:creationId xmlns:a16="http://schemas.microsoft.com/office/drawing/2014/main" id="{32B0987C-1951-48A5-999B-C51DE5E2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38875"/>
            <a:ext cx="11125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rPr>
              <a:t>2024年。世界为加权汇总参照。来源：世界银行 IT.NET.USER.ZS</a:t>
            </a:r>
          </a:p>
        </p:txBody>
      </p:sp>
    </p:spTree>
    <p:extLst>
      <p:ext uri="{BB962C8B-B14F-4D97-AF65-F5344CB8AC3E}">
        <p14:creationId xmlns:p14="http://schemas.microsoft.com/office/powerpoint/2010/main" val="16514024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EED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line">
            <a:extLst xmlns:a="http://schemas.openxmlformats.org/drawingml/2006/main">
              <a:ext uri="{FF2B5EF4-FFF2-40B4-BE49-F238E27FC236}">
                <a16:creationId xmlns:a16="http://schemas.microsoft.com/office/drawing/2014/main" id="{A313104D-B27E-4246-A433-4D4B6F87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90297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rPr>
              <a:t>三国均高于世界汇总</a:t>
            </a:r>
          </a:p>
        </p:txBody>
      </p:sp>
      <p:sp>
        <p:nvSpPr>
          <p:cNvPr id="2" name="year">
            <a:extLst xmlns:a="http://schemas.openxmlformats.org/drawingml/2006/main">
              <a:ext uri="{FF2B5EF4-FFF2-40B4-BE49-F238E27FC236}">
                <a16:creationId xmlns:a16="http://schemas.microsoft.com/office/drawing/2014/main" id="{40E79AE2-9047-47ED-8D5A-23AC56586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590550"/>
            <a:ext cx="1752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B74932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B74932"/>
                </a:solidFill>
                <a:latin typeface="Arial"/>
                <a:ea typeface="Arial"/>
                <a:cs typeface="Arial"/>
              </a:rPr>
              <a:t>2024</a:t>
            </a:r>
          </a:p>
        </p:txBody>
      </p:sp>
      <p:sp>
        <p:nvSpPr>
          <p:cNvPr id="3" name="unit">
            <a:extLst xmlns:a="http://schemas.openxmlformats.org/drawingml/2006/main">
              <a:ext uri="{FF2B5EF4-FFF2-40B4-BE49-F238E27FC236}">
                <a16:creationId xmlns:a16="http://schemas.microsoft.com/office/drawing/2014/main" id="{43766C57-7754-4B2B-B669-5DAF12BB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781175"/>
            <a:ext cx="7372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rPr>
              <a:t>高于世界汇总，单位：百分点</a:t>
            </a:r>
          </a:p>
        </p:txBody>
      </p:sp>
      <p:sp>
        <p:nvSpPr>
          <p:cNvPr id="4" name="boundary">
            <a:extLst xmlns:a="http://schemas.openxmlformats.org/drawingml/2006/main">
              <a:ext uri="{FF2B5EF4-FFF2-40B4-BE49-F238E27FC236}">
                <a16:creationId xmlns:a16="http://schemas.microsoft.com/office/drawing/2014/main" id="{628498CC-48CA-4307-9FF8-D2147763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00325"/>
            <a:ext cx="3333750" cy="1933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rPr>
              <a:t>比较限于2024年。</a:t>
            </a:r>
          </a:p>
          <a:p xmlns:a="http://schemas.openxmlformats.org/drawingml/2006/main">
            <a:pPr algn="l">
              <a:def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rPr>
              <a:t>综合判断还需接入质量、</a:t>
            </a:r>
          </a:p>
          <a:p xmlns:a="http://schemas.openxmlformats.org/drawingml/2006/main">
            <a:pPr algn="l">
              <a:def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0201D"/>
                </a:solidFill>
                <a:latin typeface="Microsoft YaHei"/>
                <a:ea typeface="Microsoft YaHei"/>
                <a:cs typeface="Microsoft YaHei"/>
              </a:rPr>
              <a:t>可负担性与数字技能数据。</a:t>
            </a:r>
          </a:p>
        </p:txBody>
      </p:sp>
      <p:sp>
        <p:nvSpPr>
          <p:cNvPr id="5" name="world">
            <a:extLst xmlns:a="http://schemas.openxmlformats.org/drawingml/2006/main">
              <a:ext uri="{FF2B5EF4-FFF2-40B4-BE49-F238E27FC236}">
                <a16:creationId xmlns:a16="http://schemas.microsoft.com/office/drawing/2014/main" id="{8FF2DFDB-06CA-4358-9EB0-C91E14973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9675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rPr>
              <a:t>世界汇总参照</a:t>
            </a:r>
          </a:p>
          <a:p xmlns:a="http://schemas.openxmlformats.org/drawingml/2006/main">
            <a:pPr algn="l">
              <a:defRPr sz="2250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rPr>
              <a:t>71.20%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4286250" y="2457450"/>
          <a:ext xmlns:a="http://schemas.openxmlformats.org/drawingml/2006/main" cx="7372350" cy="32861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95d7e49b5294c59"/>
          </a:graphicData>
        </a:graphic>
      </p:graphicFrame>
      <p:sp>
        <p:nvSpPr>
          <p:cNvPr id="7" name="source">
            <a:extLst xmlns:a="http://schemas.openxmlformats.org/drawingml/2006/main">
              <a:ext uri="{FF2B5EF4-FFF2-40B4-BE49-F238E27FC236}">
                <a16:creationId xmlns:a16="http://schemas.microsoft.com/office/drawing/2014/main" id="{1811D140-5110-424C-8386-2CC95BDC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38875"/>
            <a:ext cx="11125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5544E"/>
                </a:solidFill>
                <a:latin typeface="Microsoft YaHei"/>
                <a:ea typeface="Microsoft YaHei"/>
                <a:cs typeface="Microsoft YaHei"/>
              </a:rPr>
              <a:t>2024年。世界为加权汇总参照。来源：世界银行 IT.NET.USER.ZS</a:t>
            </a:r>
          </a:p>
        </p:txBody>
      </p:sp>
    </p:spTree>
    <p:extLst>
      <p:ext uri="{BB962C8B-B14F-4D97-AF65-F5344CB8AC3E}">
        <p14:creationId xmlns:p14="http://schemas.microsoft.com/office/powerpoint/2010/main" val="13935523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2026-10-02T08:39:10.3670000Z</dcterms:created>
  <dcterms:modified xsi:type="dcterms:W3CDTF">2026-10-02T08:39:10.3670000Z</dcterms:modified>
</coreProperties>
</file>